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media/image8.jpg" ContentType="image/png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81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7" r:id="rId21"/>
    <p:sldId id="279" r:id="rId22"/>
    <p:sldId id="280" r:id="rId23"/>
    <p:sldId id="268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BDC"/>
    <a:srgbClr val="7A8FAA"/>
    <a:srgbClr val="EE853E"/>
    <a:srgbClr val="6C2C09"/>
    <a:srgbClr val="F26337"/>
    <a:srgbClr val="2F4F69"/>
    <a:srgbClr val="347BA6"/>
    <a:srgbClr val="254179"/>
    <a:srgbClr val="F8CFAE"/>
    <a:srgbClr val="FC5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7477" autoAdjust="0"/>
  </p:normalViewPr>
  <p:slideViewPr>
    <p:cSldViewPr snapToGrid="0">
      <p:cViewPr varScale="1">
        <p:scale>
          <a:sx n="129" d="100"/>
          <a:sy n="129" d="100"/>
        </p:scale>
        <p:origin x="90" y="7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C32A5-8114-46E1-AD90-B63B39BE2047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BE5D-D67E-4D00-A65C-CC00DEA8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2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BE5D-D67E-4D00-A65C-CC00DEA8B8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8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BE5D-D67E-4D00-A65C-CC00DEA8B8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0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BE5D-D67E-4D00-A65C-CC00DEA8B8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BE5D-D67E-4D00-A65C-CC00DEA8B8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4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DEE6-1AE3-46D3-9507-F8366A559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80932-721A-4653-B42E-EA567F626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BE111-4810-4804-A85D-A3E20B69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E18A-C03A-4471-AC7E-AC65201F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8AB8C-DEE2-4D31-A302-ECA8674F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7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083C-728C-44ED-97B3-B7518093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85934-C65E-4105-AA15-1B75DB950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29450-1C80-48D9-80EF-931E450A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0F6A1-A0A5-411C-ADFF-C1E0E266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63F7-5A54-4D91-8A6D-CEA23CCD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E5BA0E-5197-465F-845A-051F24E64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3DC7E-FEC9-40ED-A9A3-6CBC8E5CE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056ED-2A9A-4E6F-BF83-5775B535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C0E9-AF9B-44DB-A468-287D90A3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0CD3A-9B18-42B4-A291-11A76BD1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3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9B56-8346-429D-AD51-BCEBDF3E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FC2DF-4123-4691-B828-3A8ADA67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441C7-DED1-4860-889D-5DC4CB61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4CE6A-0987-4186-B9BB-33FF1B0A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9BE47-A47A-49EE-A5EA-7CE5BB8C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F5B-17F7-4FDA-BC20-622DD589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59C2D-BC47-4FC6-82EF-968C16033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CCBA-9991-4D55-B9AA-6BD5FC72E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BB54-AC5B-43A3-BFCB-AC4F18AA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2C441-738C-4F64-ACFC-FFA167A5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6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01EC-2087-4479-9F4D-B56C74A6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BE9C-8949-4747-8279-25706F83A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44B71-9A18-42AF-9EC0-B007EADAC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92B5D-0214-4361-8741-15F1DCAE4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FD320-90EA-4DC9-922F-FCAD91E8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8C0D7-FDE0-4055-95E2-CE91DF8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4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58B8-8350-47C8-9E29-8063DC04B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94193-E51D-4426-85FA-C19AE9AD5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715CC-AD2F-416D-9D1E-A2AEDA6AF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E35BF-7F30-49B1-8AE4-78B90127E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3C92A-C3B5-43C2-8EA2-0E6B1503A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11487-B184-4E0A-8688-0C9BAC04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01EF6-1CCF-433C-BD9C-C05909CCF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402671-6183-4B46-A98E-E38D44A7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D9E1-062B-4E10-AF72-00CDCDD3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AF8D4-6310-4602-BE43-9422BF02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CED87-5536-4631-802B-85E06AA6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340F8-6B05-4C0D-B8EF-BC9EB8C50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0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D8FD6-EFFB-4EC3-965E-99DEFF16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6E352-29C8-427E-8DBF-2E0AE7FD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9ABA8-0E08-4C04-AD9A-386D9572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347-6F85-4548-83A1-B1272C25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D02F-94A1-47CC-9798-00DEE44D9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3FBAD-A025-4D59-8ECA-F7F7ADAB9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92724-50B9-443B-9B69-401A693D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62E07-4102-496E-A094-5FA236BC9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B6BB4-6750-4BF2-A725-DF7EB468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1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D992-A6F1-46DF-AD0D-36157063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06381-D6E2-4FC7-89BC-DC4BE97E5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5AF4D-EB69-466E-B7DA-D401F43A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B3B98-7CA6-4933-82C8-5BE7A61E1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86601-8C5C-498A-AA2F-D1FD8D49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0578A-A42A-4D45-91B6-CEF21D62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3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F9D86-0A28-41B8-9EBF-A1806DAF9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F4714-E06F-4C93-9927-1A8475B7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C653C-0893-4839-92EF-2937B1D4E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5EA0-7A13-414B-AC90-8F264FA341C5}" type="datetimeFigureOut">
              <a:rPr lang="en-US" smtClean="0"/>
              <a:t>06-Jul-24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ADC10-497A-4339-80B5-BAB77E006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70DBC-7DA6-4A10-B863-88E32341D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1D2B7-88EC-4D5E-A4E2-9DDF79EE3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6tzp7qluwr.typeform.com/to/yMvX17W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0592-A6E8-4C91-9F4D-4D93BF165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3162543"/>
          </a:xfrm>
          <a:noFill/>
          <a:effectLst>
            <a:glow>
              <a:srgbClr val="0F9FD4"/>
            </a:glow>
            <a:outerShdw blurRad="50800" dist="50800" dir="5400000" algn="ctr" rotWithShape="0">
              <a:srgbClr val="000000">
                <a:alpha val="78000"/>
              </a:srgbClr>
            </a:outerShdw>
            <a:softEdge rad="558800"/>
          </a:effectLst>
          <a:scene3d>
            <a:camera prst="orthographicFront"/>
            <a:lightRig rig="threePt" dir="t"/>
          </a:scene3d>
          <a:sp3d extrusionH="76200">
            <a:bevelB prst="angle"/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A4E02"/>
                </a:solidFill>
                <a:latin typeface="CopprplGoth Bd BT" panose="020E0705020203020404" pitchFamily="34" charset="0"/>
              </a:rPr>
              <a:t>Presentation: Coworking Square  Room Booking Service</a:t>
            </a:r>
            <a:br>
              <a:rPr lang="en-US" b="1" dirty="0">
                <a:solidFill>
                  <a:srgbClr val="FD8439"/>
                </a:solidFill>
                <a:latin typeface="CopprplGoth Bd BT" panose="020E0705020203020404" pitchFamily="34" charset="0"/>
              </a:rPr>
            </a:br>
            <a:endParaRPr lang="en-US" dirty="0">
              <a:solidFill>
                <a:srgbClr val="FD8439"/>
              </a:solidFill>
              <a:latin typeface="CopprplGoth Bd BT" panose="020E07050202030204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BE3BE-5C01-4C45-B66B-55CF58FEB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8278" y="4915143"/>
            <a:ext cx="4856770" cy="1809750"/>
          </a:xfrm>
          <a:noFill/>
          <a:effectLst>
            <a:outerShdw blurRad="50800" dist="50800" dir="5400000" algn="ctr" rotWithShape="0">
              <a:srgbClr val="34546D"/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2100" dirty="0">
                <a:latin typeface="Consolas" panose="020B0609020204030204" pitchFamily="49" charset="0"/>
                <a:cs typeface="Courier New" panose="02070309020205020404" pitchFamily="49" charset="0"/>
              </a:rPr>
              <a:t>This structure covers the entire UX/UI process for creating the room  booking service at Coworking Square, ensuring a user-centered design that addresses the needs and preferences of different user types.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FDA09-9B88-47D7-A10A-040A84517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300" y="2642637"/>
            <a:ext cx="3577076" cy="2557462"/>
          </a:xfrm>
          <a:prstGeom prst="rect">
            <a:avLst/>
          </a:prstGeom>
          <a:effectLst>
            <a:softEdge rad="8001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006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6D5762-9084-48C5-A015-9C6AF8C0D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21" y="0"/>
            <a:ext cx="539844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727339-46E7-4BA3-996D-BD10E6EC19DE}"/>
              </a:ext>
            </a:extLst>
          </p:cNvPr>
          <p:cNvGrpSpPr/>
          <p:nvPr/>
        </p:nvGrpSpPr>
        <p:grpSpPr>
          <a:xfrm>
            <a:off x="-884519" y="588430"/>
            <a:ext cx="5398440" cy="1569660"/>
            <a:chOff x="3187229" y="1958488"/>
            <a:chExt cx="5398440" cy="1569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080222-36E8-4A4C-8CEF-DBA5E5429253}"/>
                </a:ext>
              </a:extLst>
            </p:cNvPr>
            <p:cNvSpPr txBox="1"/>
            <p:nvPr/>
          </p:nvSpPr>
          <p:spPr>
            <a:xfrm>
              <a:off x="3187230" y="1958488"/>
              <a:ext cx="5398439" cy="1569660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srgbClr val="254179">
                  <a:alpha val="4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9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BD4AC3-573D-40AF-91E9-91CFF61350E3}"/>
                </a:ext>
              </a:extLst>
            </p:cNvPr>
            <p:cNvSpPr txBox="1"/>
            <p:nvPr/>
          </p:nvSpPr>
          <p:spPr>
            <a:xfrm>
              <a:off x="3187229" y="2135867"/>
              <a:ext cx="5398439" cy="707886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rgbClr val="0EAB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ush738 BT" panose="03060802040406070304" pitchFamily="66" charset="0"/>
                </a:rPr>
                <a:t>Moodboard</a:t>
              </a:r>
              <a:endParaRPr lang="en-US" sz="4000" dirty="0">
                <a:solidFill>
                  <a:srgbClr val="0EAB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738 BT" panose="030608020404060703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285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F0C903-EB06-4B73-9A8D-0A6808FC3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59" y="0"/>
            <a:ext cx="10101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41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9E01E-37ED-405A-ADBA-9BF8FFAAB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25" y="0"/>
            <a:ext cx="745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603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7388E-29B3-4727-8CA6-5006F4AD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92" y="0"/>
            <a:ext cx="6583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24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7388E-29B3-4727-8CA6-5006F4AD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92" y="0"/>
            <a:ext cx="658301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3C586A-29B2-4D58-8D1C-6395FCAC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87" y="0"/>
            <a:ext cx="1183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56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7388E-29B3-4727-8CA6-5006F4AD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92" y="0"/>
            <a:ext cx="658301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3C586A-29B2-4D58-8D1C-6395FCAC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87" y="0"/>
            <a:ext cx="1183202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96AFE-CAB8-49B1-8BC8-A3BF0D5CB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1" y="0"/>
            <a:ext cx="1173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97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7388E-29B3-4727-8CA6-5006F4AD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92" y="0"/>
            <a:ext cx="658301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3C586A-29B2-4D58-8D1C-6395FCAC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87" y="0"/>
            <a:ext cx="1183202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96AFE-CAB8-49B1-8BC8-A3BF0D5CB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1" y="0"/>
            <a:ext cx="1173925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22C51-1F17-473D-9FE1-DC32FBF2B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03" y="0"/>
            <a:ext cx="11592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55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2A159F-1B95-4727-BFA4-7641DD55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04"/>
            <a:ext cx="12192000" cy="62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922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34E98-457E-433F-BE88-960E1F706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99" y="0"/>
            <a:ext cx="9056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4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E28D0-026D-4B0E-A5D4-99D36F6BC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3569"/>
            <a:ext cx="12192000" cy="54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82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6888-89A8-4146-BC4A-B0F7EB30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5" y="1804987"/>
            <a:ext cx="452437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opprplGoth Bd BT" panose="020E0705020203020404" pitchFamily="34" charset="0"/>
              </a:rPr>
              <a:t>click there to open</a:t>
            </a:r>
            <a:br>
              <a:rPr lang="en-US" dirty="0">
                <a:latin typeface="CopprplGoth Bd BT" panose="020E0705020203020404" pitchFamily="34" charset="0"/>
              </a:rPr>
            </a:br>
            <a:r>
              <a:rPr lang="en-US" dirty="0">
                <a:solidFill>
                  <a:srgbClr val="CA4E02"/>
                </a:solidFill>
                <a:latin typeface="CopprplGoth Bd BT" panose="020E0705020203020404" pitchFamily="34" charset="0"/>
              </a:rPr>
              <a:t>feedback form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C48A4-1037-4B65-B92A-15C23AFB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5" y="3943350"/>
            <a:ext cx="10515600" cy="1325563"/>
          </a:xfrm>
        </p:spPr>
        <p:txBody>
          <a:bodyPr/>
          <a:lstStyle/>
          <a:p>
            <a:pPr marL="0" indent="0" algn="r">
              <a:buNone/>
            </a:pPr>
            <a:r>
              <a:rPr lang="en-US" u="sng" dirty="0">
                <a:hlinkClick r:id="rId3"/>
              </a:rPr>
              <a:t>https://o6tzp7qluwr.typeform.com/to/yMvX17Wl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9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30E169-3DE4-45D8-8CE8-E09C05615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813" y="0"/>
            <a:ext cx="6704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17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A7F6A-226D-48DD-8C26-0C4D3B905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003"/>
            <a:ext cx="12192000" cy="51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537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C17B37-52D6-499A-B439-0259AE25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619"/>
            <a:ext cx="12192000" cy="52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971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036D05-37DC-42CE-B219-B24386DA4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7" y="0"/>
            <a:ext cx="295748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704575-5CD8-4230-AF33-D790E46E2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88" y="0"/>
            <a:ext cx="286306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3F568-78C8-4497-B249-1905CEC49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097" y="0"/>
            <a:ext cx="5437685" cy="58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452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0592-A6E8-4C91-9F4D-4D93BF165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663" y="825189"/>
            <a:ext cx="9144000" cy="3162543"/>
          </a:xfrm>
          <a:noFill/>
          <a:effectLst>
            <a:glow>
              <a:srgbClr val="0F9FD4"/>
            </a:glow>
            <a:outerShdw blurRad="50800" dist="50800" dir="5400000" algn="ctr" rotWithShape="0">
              <a:srgbClr val="000000">
                <a:alpha val="78000"/>
              </a:srgbClr>
            </a:outerShdw>
            <a:softEdge rad="558800"/>
          </a:effectLst>
          <a:scene3d>
            <a:camera prst="orthographicFront"/>
            <a:lightRig rig="threePt" dir="t"/>
          </a:scene3d>
          <a:sp3d extrusionH="76200">
            <a:bevelB prst="angle"/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D84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rPr>
              <a:t>Thank you for </a:t>
            </a:r>
            <a:br>
              <a:rPr lang="en-US" b="1" dirty="0">
                <a:solidFill>
                  <a:srgbClr val="FD84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rPr>
            </a:br>
            <a:r>
              <a:rPr lang="en-US" b="1" dirty="0">
                <a:solidFill>
                  <a:srgbClr val="FD84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rPr>
              <a:t>your</a:t>
            </a:r>
            <a:br>
              <a:rPr lang="en-US" b="1" dirty="0">
                <a:solidFill>
                  <a:srgbClr val="FD84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rPr>
            </a:br>
            <a:br>
              <a:rPr lang="en-US" b="1" dirty="0">
                <a:solidFill>
                  <a:srgbClr val="FD8439"/>
                </a:solidFill>
                <a:latin typeface="CopprplGoth Bd BT" panose="020E0705020203020404" pitchFamily="34" charset="0"/>
              </a:rPr>
            </a:br>
            <a:endParaRPr lang="en-US" dirty="0">
              <a:solidFill>
                <a:srgbClr val="FD8439"/>
              </a:solidFill>
              <a:latin typeface="CopprplGoth Bd BT" panose="020E07050202030204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FDA09-9B88-47D7-A10A-040A84517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300" y="2642637"/>
            <a:ext cx="3577076" cy="2557462"/>
          </a:xfrm>
          <a:prstGeom prst="rect">
            <a:avLst/>
          </a:prstGeom>
          <a:effectLst>
            <a:softEdge rad="8001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F5A3C1-B56F-4FEA-AC0B-A4A2064BAC77}"/>
              </a:ext>
            </a:extLst>
          </p:cNvPr>
          <p:cNvSpPr txBox="1">
            <a:spLocks/>
          </p:cNvSpPr>
          <p:nvPr/>
        </p:nvSpPr>
        <p:spPr>
          <a:xfrm>
            <a:off x="1670838" y="3304334"/>
            <a:ext cx="9144000" cy="3162543"/>
          </a:xfrm>
          <a:prstGeom prst="rect">
            <a:avLst/>
          </a:prstGeom>
          <a:noFill/>
          <a:effectLst>
            <a:glow>
              <a:srgbClr val="0F9FD4"/>
            </a:glow>
            <a:outerShdw blurRad="50800" dist="50800" dir="5400000" algn="ctr" rotWithShape="0">
              <a:srgbClr val="000000">
                <a:alpha val="78000"/>
              </a:srgbClr>
            </a:outerShdw>
            <a:softEdge rad="558800"/>
          </a:effectLst>
          <a:scene3d>
            <a:camera prst="orthographicFront"/>
            <a:lightRig rig="threePt" dir="t"/>
          </a:scene3d>
          <a:sp3d extrusionH="76200">
            <a:bevelB prst="angle"/>
            <a:extrusionClr>
              <a:schemeClr val="tx1">
                <a:lumMod val="65000"/>
                <a:lumOff val="35000"/>
              </a:schemeClr>
            </a:extrusionClr>
          </a:sp3d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>
                <a:solidFill>
                  <a:srgbClr val="FD84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rPr>
            </a:br>
            <a:r>
              <a:rPr lang="en-US" b="1" dirty="0">
                <a:solidFill>
                  <a:srgbClr val="FD84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rPr>
              <a:t>attention</a:t>
            </a:r>
            <a:br>
              <a:rPr lang="en-US" b="1" dirty="0">
                <a:solidFill>
                  <a:srgbClr val="FD8439"/>
                </a:solidFill>
                <a:latin typeface="CopprplGoth Bd BT" panose="020E0705020203020404" pitchFamily="34" charset="0"/>
              </a:rPr>
            </a:br>
            <a:endParaRPr lang="en-US" dirty="0">
              <a:solidFill>
                <a:srgbClr val="FD8439"/>
              </a:solidFill>
              <a:latin typeface="CopprplGoth Bd BT" panose="020E07050202030204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1725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56A85"/>
            </a:gs>
            <a:gs pos="100000">
              <a:srgbClr val="25417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1A85C20-09E5-4A79-B009-50879F60CC46}"/>
              </a:ext>
            </a:extLst>
          </p:cNvPr>
          <p:cNvGrpSpPr/>
          <p:nvPr/>
        </p:nvGrpSpPr>
        <p:grpSpPr>
          <a:xfrm>
            <a:off x="-287207" y="49766"/>
            <a:ext cx="2170339" cy="7057966"/>
            <a:chOff x="10450286" y="4762"/>
            <a:chExt cx="2170339" cy="705796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EB0032-62E1-4D48-B073-A178ADBAE04C}"/>
                </a:ext>
              </a:extLst>
            </p:cNvPr>
            <p:cNvSpPr/>
            <p:nvPr/>
          </p:nvSpPr>
          <p:spPr>
            <a:xfrm>
              <a:off x="10450286" y="4762"/>
              <a:ext cx="2170339" cy="6858000"/>
            </a:xfrm>
            <a:custGeom>
              <a:avLst/>
              <a:gdLst>
                <a:gd name="connsiteX0" fmla="*/ 0 w 2170339"/>
                <a:gd name="connsiteY0" fmla="*/ 0 h 6858000"/>
                <a:gd name="connsiteX1" fmla="*/ 1741714 w 2170339"/>
                <a:gd name="connsiteY1" fmla="*/ 0 h 6858000"/>
                <a:gd name="connsiteX2" fmla="*/ 1741714 w 2170339"/>
                <a:gd name="connsiteY2" fmla="*/ 1300162 h 6858000"/>
                <a:gd name="connsiteX3" fmla="*/ 2170339 w 2170339"/>
                <a:gd name="connsiteY3" fmla="*/ 1504950 h 6858000"/>
                <a:gd name="connsiteX4" fmla="*/ 1741714 w 2170339"/>
                <a:gd name="connsiteY4" fmla="*/ 1709737 h 6858000"/>
                <a:gd name="connsiteX5" fmla="*/ 1741714 w 2170339"/>
                <a:gd name="connsiteY5" fmla="*/ 6858000 h 6858000"/>
                <a:gd name="connsiteX6" fmla="*/ 0 w 217033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9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300162"/>
                  </a:lnTo>
                  <a:lnTo>
                    <a:pt x="2170339" y="1504950"/>
                  </a:lnTo>
                  <a:lnTo>
                    <a:pt x="1741714" y="1709737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6314A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16F845-25F5-4CA2-B292-83E215E3F638}"/>
                </a:ext>
              </a:extLst>
            </p:cNvPr>
            <p:cNvSpPr txBox="1"/>
            <p:nvPr/>
          </p:nvSpPr>
          <p:spPr>
            <a:xfrm>
              <a:off x="10559612" y="76200"/>
              <a:ext cx="1741715" cy="69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E853E"/>
                  </a:solidFill>
                </a:rPr>
                <a:t>Usability Testing Feedback</a:t>
              </a:r>
            </a:p>
            <a:p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Method: </a:t>
              </a: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5 tests per persona</a:t>
              </a:r>
            </a:p>
            <a:p>
              <a:pPr lvl="0"/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lvl="0"/>
              <a:r>
                <a:rPr lang="en-US" sz="1600" b="1" dirty="0" err="1">
                  <a:solidFill>
                    <a:schemeClr val="bg1">
                      <a:lumMod val="95000"/>
                    </a:schemeClr>
                  </a:solidFill>
                </a:rPr>
                <a:t>KeyFindings</a:t>
              </a:r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: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Fiona: Appreciated the quick booking process but requested more information on available amenities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Steve: Found team booking feature useful but wanted more detailed invoices.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Rachel: Liked the quiet space guarantee but suggested adding reviews of spots.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Carl: Enjoyed the upfront payment but desired more payment options.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7DA355-72E6-4563-8318-A75456D9EFB9}"/>
              </a:ext>
            </a:extLst>
          </p:cNvPr>
          <p:cNvGrpSpPr/>
          <p:nvPr/>
        </p:nvGrpSpPr>
        <p:grpSpPr>
          <a:xfrm>
            <a:off x="-475781" y="27029"/>
            <a:ext cx="2170338" cy="6858000"/>
            <a:chOff x="8708572" y="4762"/>
            <a:chExt cx="217033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150CFC7-1F8A-437E-9ACE-9ED40BCFC813}"/>
                </a:ext>
              </a:extLst>
            </p:cNvPr>
            <p:cNvSpPr/>
            <p:nvPr/>
          </p:nvSpPr>
          <p:spPr>
            <a:xfrm>
              <a:off x="8708573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314451 h 6858000"/>
                <a:gd name="connsiteX3" fmla="*/ 2170337 w 2170337"/>
                <a:gd name="connsiteY3" fmla="*/ 1519238 h 6858000"/>
                <a:gd name="connsiteX4" fmla="*/ 1741714 w 2170337"/>
                <a:gd name="connsiteY4" fmla="*/ 1724024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314451"/>
                  </a:lnTo>
                  <a:lnTo>
                    <a:pt x="2170337" y="1519238"/>
                  </a:lnTo>
                  <a:lnTo>
                    <a:pt x="1741714" y="1724024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2447C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FFEA19-AB2B-4D4E-A708-FCA857E8F84C}"/>
                </a:ext>
              </a:extLst>
            </p:cNvPr>
            <p:cNvSpPr txBox="1"/>
            <p:nvPr/>
          </p:nvSpPr>
          <p:spPr>
            <a:xfrm>
              <a:off x="8708572" y="76200"/>
              <a:ext cx="1741715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Mid-Fidelity </a:t>
              </a:r>
              <a:r>
                <a:rPr lang="en-US" b="1" dirty="0" err="1">
                  <a:solidFill>
                    <a:schemeClr val="accent2">
                      <a:lumMod val="75000"/>
                    </a:schemeClr>
                  </a:solidFill>
                </a:rPr>
                <a:t>PrototypeDemo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lvl="0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Tool: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</a:rPr>
                <a:t>Figma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/</a:t>
              </a: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</a:rPr>
                <a:t>InVision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</a:rPr>
                <a:t>Demo: 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Include showing presentation with the mid-fidelity prototype covering the 4 user journeys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51BA8F-CF0D-46DF-A240-BE8D1A9F911D}"/>
              </a:ext>
            </a:extLst>
          </p:cNvPr>
          <p:cNvGrpSpPr/>
          <p:nvPr/>
        </p:nvGrpSpPr>
        <p:grpSpPr>
          <a:xfrm>
            <a:off x="-684027" y="9524"/>
            <a:ext cx="2170337" cy="6858000"/>
            <a:chOff x="6966859" y="4762"/>
            <a:chExt cx="2170337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D60F5F-7854-4677-B987-A43BF8DFD211}"/>
                </a:ext>
              </a:extLst>
            </p:cNvPr>
            <p:cNvSpPr/>
            <p:nvPr/>
          </p:nvSpPr>
          <p:spPr>
            <a:xfrm>
              <a:off x="6966859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314451 h 6858000"/>
                <a:gd name="connsiteX3" fmla="*/ 2170337 w 2170337"/>
                <a:gd name="connsiteY3" fmla="*/ 1519238 h 6858000"/>
                <a:gd name="connsiteX4" fmla="*/ 1741714 w 2170337"/>
                <a:gd name="connsiteY4" fmla="*/ 1724024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314451"/>
                  </a:lnTo>
                  <a:lnTo>
                    <a:pt x="2170337" y="1519238"/>
                  </a:lnTo>
                  <a:lnTo>
                    <a:pt x="1741714" y="1724024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F4C85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3A1B10-6F58-49F5-A1BA-22B12B021CC4}"/>
                </a:ext>
              </a:extLst>
            </p:cNvPr>
            <p:cNvSpPr txBox="1"/>
            <p:nvPr/>
          </p:nvSpPr>
          <p:spPr>
            <a:xfrm>
              <a:off x="7011761" y="30122"/>
              <a:ext cx="1741715" cy="670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Introduction of Concepts</a:t>
              </a:r>
            </a:p>
            <a:p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lvl="0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Booking Calendar:</a:t>
              </a:r>
            </a:p>
            <a:p>
              <a:pPr lvl="0"/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Interactive, easy-to-use interface for booking spots.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Payment Gateway: Secure, integrated payment system for upfront payments.</a:t>
              </a:r>
            </a:p>
            <a:p>
              <a:pPr lvl="0"/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</a:rPr>
                <a:t>User Profiles: 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Personal accounts to manage bookings and payments.</a:t>
              </a:r>
            </a:p>
            <a:p>
              <a:pPr lvl="0"/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</a:rPr>
                <a:t>Notifications: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 Email and SMS reminders for upcoming bookings.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10A408-2E90-4477-BEB4-8F198DE5450E}"/>
              </a:ext>
            </a:extLst>
          </p:cNvPr>
          <p:cNvGrpSpPr/>
          <p:nvPr/>
        </p:nvGrpSpPr>
        <p:grpSpPr>
          <a:xfrm>
            <a:off x="-883824" y="53338"/>
            <a:ext cx="2170337" cy="6919555"/>
            <a:chOff x="5225145" y="4762"/>
            <a:chExt cx="2170337" cy="691955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EF09B3-052D-4CE9-90C5-DE53083CDCC7}"/>
                </a:ext>
              </a:extLst>
            </p:cNvPr>
            <p:cNvSpPr/>
            <p:nvPr/>
          </p:nvSpPr>
          <p:spPr>
            <a:xfrm>
              <a:off x="5225145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262064 h 6858000"/>
                <a:gd name="connsiteX3" fmla="*/ 2170337 w 2170337"/>
                <a:gd name="connsiteY3" fmla="*/ 1466851 h 6858000"/>
                <a:gd name="connsiteX4" fmla="*/ 1741714 w 2170337"/>
                <a:gd name="connsiteY4" fmla="*/ 1671637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262064"/>
                  </a:lnTo>
                  <a:lnTo>
                    <a:pt x="2170337" y="1466851"/>
                  </a:lnTo>
                  <a:lnTo>
                    <a:pt x="1741714" y="1671637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556A85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951CF4-8AAD-4622-83A4-05270296340B}"/>
                </a:ext>
              </a:extLst>
            </p:cNvPr>
            <p:cNvSpPr txBox="1"/>
            <p:nvPr/>
          </p:nvSpPr>
          <p:spPr>
            <a:xfrm>
              <a:off x="5236367" y="122455"/>
              <a:ext cx="1741715" cy="6801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02E02"/>
                  </a:solidFill>
                </a:rPr>
                <a:t>Problem Statements</a:t>
              </a: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pPr lvl="0"/>
              <a:r>
                <a:rPr lang="en-US" sz="1600" b="1" dirty="0"/>
                <a:t>Fiona: </a:t>
              </a:r>
            </a:p>
            <a:p>
              <a:pPr lvl="0"/>
              <a:r>
                <a:rPr lang="en-US" sz="1400" dirty="0"/>
                <a:t>      </a:t>
              </a:r>
              <a:r>
                <a:rPr lang="en-US" sz="1600" dirty="0"/>
                <a:t>Needs a quick and easy way to book hot </a:t>
              </a:r>
              <a:r>
                <a:rPr lang="en-US" sz="1400" dirty="0"/>
                <a:t>spots daily without hassle.</a:t>
              </a:r>
            </a:p>
            <a:p>
              <a:pPr lvl="0"/>
              <a:r>
                <a:rPr lang="en-US" sz="1600" b="1" dirty="0"/>
                <a:t>Steve: </a:t>
              </a:r>
            </a:p>
            <a:p>
              <a:pPr lvl="0"/>
              <a:r>
                <a:rPr lang="en-US" sz="1600" dirty="0"/>
                <a:t>Requires a streamlined process for booking multiple spots for his team monthly.</a:t>
              </a:r>
            </a:p>
            <a:p>
              <a:pPr lvl="0"/>
              <a:r>
                <a:rPr lang="en-US" sz="1600" b="1" dirty="0"/>
                <a:t>Rachel: </a:t>
              </a:r>
            </a:p>
            <a:p>
              <a:pPr lvl="0"/>
              <a:r>
                <a:rPr lang="en-US" sz="1600" dirty="0"/>
                <a:t>Wants a reliable way to book weekly with assurance of a quiet workspace.</a:t>
              </a:r>
            </a:p>
            <a:p>
              <a:pPr lvl="0"/>
              <a:r>
                <a:rPr lang="en-US" sz="1600" b="1" dirty="0"/>
                <a:t>Carl: </a:t>
              </a:r>
            </a:p>
            <a:p>
              <a:pPr lvl="0"/>
              <a:r>
                <a:rPr lang="en-US" sz="1600" dirty="0"/>
                <a:t>Prefers an intuitive booking system with upfront payment to avoid billing issues.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A42237-8F05-453A-BC6D-E7F77B120CF0}"/>
              </a:ext>
            </a:extLst>
          </p:cNvPr>
          <p:cNvGrpSpPr/>
          <p:nvPr/>
        </p:nvGrpSpPr>
        <p:grpSpPr>
          <a:xfrm>
            <a:off x="-1134879" y="25358"/>
            <a:ext cx="2170337" cy="6904078"/>
            <a:chOff x="3483431" y="4762"/>
            <a:chExt cx="2170337" cy="690407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FADD32-4D04-48D2-8E35-380C917E3041}"/>
                </a:ext>
              </a:extLst>
            </p:cNvPr>
            <p:cNvSpPr/>
            <p:nvPr/>
          </p:nvSpPr>
          <p:spPr>
            <a:xfrm>
              <a:off x="3483431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262064 h 6858000"/>
                <a:gd name="connsiteX3" fmla="*/ 2170337 w 2170337"/>
                <a:gd name="connsiteY3" fmla="*/ 1466851 h 6858000"/>
                <a:gd name="connsiteX4" fmla="*/ 1741714 w 2170337"/>
                <a:gd name="connsiteY4" fmla="*/ 1671637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262064"/>
                  </a:lnTo>
                  <a:lnTo>
                    <a:pt x="2170337" y="1466851"/>
                  </a:lnTo>
                  <a:lnTo>
                    <a:pt x="1741714" y="1671637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CACF7F-116D-442B-B402-A771A0E7580E}"/>
                </a:ext>
              </a:extLst>
            </p:cNvPr>
            <p:cNvSpPr txBox="1"/>
            <p:nvPr/>
          </p:nvSpPr>
          <p:spPr>
            <a:xfrm>
              <a:off x="3528331" y="76200"/>
              <a:ext cx="1741715" cy="683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02E02"/>
                  </a:solidFill>
                </a:rPr>
                <a:t>User Research Findings</a:t>
              </a:r>
            </a:p>
            <a:p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/>
                <a:t>Methods:</a:t>
              </a:r>
            </a:p>
            <a:p>
              <a:pPr marL="285750" lvl="0" indent="-285750">
                <a:buFont typeface="Courier New" panose="02070309020205020404" pitchFamily="49" charset="0"/>
                <a:buChar char="o"/>
              </a:pPr>
              <a:r>
                <a:rPr lang="en-US" sz="1600" b="1" dirty="0"/>
                <a:t>Qualitative: </a:t>
              </a:r>
              <a:r>
                <a:rPr lang="en-US" sz="1600" dirty="0"/>
                <a:t>Interviews with Barbara and 5 existing clients</a:t>
              </a:r>
            </a:p>
            <a:p>
              <a:pPr marL="285750" lvl="0" indent="-285750">
                <a:buFont typeface="Courier New" panose="02070309020205020404" pitchFamily="49" charset="0"/>
                <a:buChar char="o"/>
              </a:pPr>
              <a:r>
                <a:rPr lang="en-US" sz="1600" b="1" dirty="0"/>
                <a:t>Quantitative: </a:t>
              </a:r>
              <a:r>
                <a:rPr lang="en-US" sz="1600" dirty="0"/>
                <a:t>Surveys sent to 50 clients</a:t>
              </a:r>
            </a:p>
            <a:p>
              <a:pPr lvl="0"/>
              <a:r>
                <a:rPr lang="en-US" sz="1600" b="1" dirty="0"/>
                <a:t>Personas: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Fiona - Steve - Rachel - Carl –</a:t>
              </a:r>
            </a:p>
            <a:p>
              <a:pPr lvl="0"/>
              <a:r>
                <a:rPr lang="en-US" sz="1600" b="1" dirty="0"/>
                <a:t>Figures: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60% of users prefer online booking.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75% want upfront payment options.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50% find the current system inefficient.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0F8786-17C0-4C3A-8C0F-2D0430AD04D1}"/>
              </a:ext>
            </a:extLst>
          </p:cNvPr>
          <p:cNvGrpSpPr/>
          <p:nvPr/>
        </p:nvGrpSpPr>
        <p:grpSpPr>
          <a:xfrm>
            <a:off x="-1374026" y="0"/>
            <a:ext cx="2170338" cy="6858000"/>
            <a:chOff x="1741716" y="4762"/>
            <a:chExt cx="2170338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099F28-8A74-4522-96C3-25DE554CC1F2}"/>
                </a:ext>
              </a:extLst>
            </p:cNvPr>
            <p:cNvSpPr/>
            <p:nvPr/>
          </p:nvSpPr>
          <p:spPr>
            <a:xfrm>
              <a:off x="1741716" y="4762"/>
              <a:ext cx="2170338" cy="6858000"/>
            </a:xfrm>
            <a:custGeom>
              <a:avLst/>
              <a:gdLst>
                <a:gd name="connsiteX0" fmla="*/ 0 w 2170338"/>
                <a:gd name="connsiteY0" fmla="*/ 0 h 6858000"/>
                <a:gd name="connsiteX1" fmla="*/ 1741714 w 2170338"/>
                <a:gd name="connsiteY1" fmla="*/ 0 h 6858000"/>
                <a:gd name="connsiteX2" fmla="*/ 1741714 w 2170338"/>
                <a:gd name="connsiteY2" fmla="*/ 1262064 h 6858000"/>
                <a:gd name="connsiteX3" fmla="*/ 2170338 w 2170338"/>
                <a:gd name="connsiteY3" fmla="*/ 1466851 h 6858000"/>
                <a:gd name="connsiteX4" fmla="*/ 1741714 w 2170338"/>
                <a:gd name="connsiteY4" fmla="*/ 1671638 h 6858000"/>
                <a:gd name="connsiteX5" fmla="*/ 1741714 w 2170338"/>
                <a:gd name="connsiteY5" fmla="*/ 6858000 h 6858000"/>
                <a:gd name="connsiteX6" fmla="*/ 0 w 217033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8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262064"/>
                  </a:lnTo>
                  <a:lnTo>
                    <a:pt x="2170338" y="1466851"/>
                  </a:lnTo>
                  <a:lnTo>
                    <a:pt x="1741714" y="1671638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BDD1E1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9ED5CE-BFCD-405F-AC43-7CFF44084E91}"/>
                </a:ext>
              </a:extLst>
            </p:cNvPr>
            <p:cNvSpPr txBox="1"/>
            <p:nvPr/>
          </p:nvSpPr>
          <p:spPr>
            <a:xfrm>
              <a:off x="1752940" y="76200"/>
              <a:ext cx="1741715" cy="615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02E02"/>
                  </a:solidFill>
                </a:rPr>
                <a:t>Project Planning</a:t>
              </a: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Timeline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: 12 weeks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Tools Chosen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Wireframing: </a:t>
              </a:r>
              <a:r>
                <a:rPr lang="en-US" sz="1600" dirty="0" err="1">
                  <a:solidFill>
                    <a:schemeClr val="accent2">
                      <a:lumMod val="75000"/>
                    </a:schemeClr>
                  </a:solidFill>
                </a:rPr>
                <a:t>Figma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Prototyping: </a:t>
              </a:r>
              <a:r>
                <a:rPr lang="en-US" sz="1600" dirty="0" err="1">
                  <a:solidFill>
                    <a:schemeClr val="accent2">
                      <a:lumMod val="75000"/>
                    </a:schemeClr>
                  </a:solidFill>
                </a:rPr>
                <a:t>Figma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en-US" sz="1600" dirty="0" err="1">
                  <a:solidFill>
                    <a:schemeClr val="accent2">
                      <a:lumMod val="75000"/>
                    </a:schemeClr>
                  </a:solidFill>
                </a:rPr>
                <a:t>InVision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User Research: Google Forms, Zoom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User Testing: UserTesting.com</a:t>
              </a:r>
            </a:p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C4BC8D-A9C0-43CB-BD01-8EDF2337E62E}"/>
              </a:ext>
            </a:extLst>
          </p:cNvPr>
          <p:cNvGrpSpPr/>
          <p:nvPr/>
        </p:nvGrpSpPr>
        <p:grpSpPr>
          <a:xfrm>
            <a:off x="-1650999" y="9524"/>
            <a:ext cx="2170338" cy="7211854"/>
            <a:chOff x="1" y="4762"/>
            <a:chExt cx="2170338" cy="721185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9BB1A0-22A5-4217-8454-6977ABF916E1}"/>
                </a:ext>
              </a:extLst>
            </p:cNvPr>
            <p:cNvSpPr/>
            <p:nvPr/>
          </p:nvSpPr>
          <p:spPr>
            <a:xfrm>
              <a:off x="2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262064 h 6858000"/>
                <a:gd name="connsiteX3" fmla="*/ 2170337 w 2170337"/>
                <a:gd name="connsiteY3" fmla="*/ 1466851 h 6858000"/>
                <a:gd name="connsiteX4" fmla="*/ 1741714 w 2170337"/>
                <a:gd name="connsiteY4" fmla="*/ 1671637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262064"/>
                  </a:lnTo>
                  <a:lnTo>
                    <a:pt x="2170337" y="1466851"/>
                  </a:lnTo>
                  <a:lnTo>
                    <a:pt x="1741714" y="1671637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959FC1-B3B9-4DF0-A74A-209002478D9C}"/>
                </a:ext>
              </a:extLst>
            </p:cNvPr>
            <p:cNvSpPr txBox="1"/>
            <p:nvPr/>
          </p:nvSpPr>
          <p:spPr>
            <a:xfrm>
              <a:off x="1" y="76200"/>
              <a:ext cx="1741715" cy="7140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02E02"/>
                  </a:solidFill>
                </a:rPr>
                <a:t>Initial Brief</a:t>
              </a: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Client: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Barbara, Coworking Square, Amsterdam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Objective: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Develop an online room booking service allowing clients to book weekly, monthly, or daily spots and pay upfront.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Current Challenge: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Inefficient paper calendar system for booking and billing</a:t>
              </a:r>
              <a:r>
                <a:rPr lang="en-US" sz="1600" dirty="0"/>
                <a:t>.</a:t>
              </a:r>
            </a:p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21B37D-10FE-41CA-822B-C65BE23AACEA}"/>
              </a:ext>
            </a:extLst>
          </p:cNvPr>
          <p:cNvGrpSpPr/>
          <p:nvPr/>
        </p:nvGrpSpPr>
        <p:grpSpPr>
          <a:xfrm>
            <a:off x="3966484" y="2075260"/>
            <a:ext cx="5493689" cy="1569660"/>
            <a:chOff x="3187230" y="1958488"/>
            <a:chExt cx="5493689" cy="156966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E3D623-FE55-45A1-83EE-92FC10191BE0}"/>
                </a:ext>
              </a:extLst>
            </p:cNvPr>
            <p:cNvSpPr txBox="1"/>
            <p:nvPr/>
          </p:nvSpPr>
          <p:spPr>
            <a:xfrm>
              <a:off x="3187230" y="1958488"/>
              <a:ext cx="5398439" cy="1569660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srgbClr val="254179">
                  <a:alpha val="4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6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rplGoth Bd BT" panose="020E0705020203020404" pitchFamily="34" charset="0"/>
                </a:rPr>
                <a:t>UX</a:t>
              </a:r>
              <a:endParaRPr lang="en-US" sz="9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668997-5D2A-4A39-97CF-04054BFB8AA8}"/>
                </a:ext>
              </a:extLst>
            </p:cNvPr>
            <p:cNvSpPr txBox="1"/>
            <p:nvPr/>
          </p:nvSpPr>
          <p:spPr>
            <a:xfrm>
              <a:off x="3282480" y="2881817"/>
              <a:ext cx="5398439" cy="646331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E853E"/>
                  </a:solidFill>
                  <a:latin typeface="Brush738 BT" panose="03060802040406070304" pitchFamily="66" charset="0"/>
                </a:rPr>
                <a:t>phases</a:t>
              </a:r>
              <a:endParaRPr lang="en-US" sz="3600" dirty="0">
                <a:solidFill>
                  <a:srgbClr val="EE853E"/>
                </a:solidFill>
                <a:latin typeface="Brush738 BT" panose="030608020404060703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570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56A85"/>
            </a:gs>
            <a:gs pos="100000">
              <a:srgbClr val="25417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1A85C20-09E5-4A79-B009-50879F60CC46}"/>
              </a:ext>
            </a:extLst>
          </p:cNvPr>
          <p:cNvGrpSpPr/>
          <p:nvPr/>
        </p:nvGrpSpPr>
        <p:grpSpPr>
          <a:xfrm>
            <a:off x="10450286" y="4762"/>
            <a:ext cx="2170339" cy="7057966"/>
            <a:chOff x="10450286" y="4762"/>
            <a:chExt cx="2170339" cy="705796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EB0032-62E1-4D48-B073-A178ADBAE04C}"/>
                </a:ext>
              </a:extLst>
            </p:cNvPr>
            <p:cNvSpPr/>
            <p:nvPr/>
          </p:nvSpPr>
          <p:spPr>
            <a:xfrm>
              <a:off x="10450286" y="4762"/>
              <a:ext cx="2170339" cy="6858000"/>
            </a:xfrm>
            <a:custGeom>
              <a:avLst/>
              <a:gdLst>
                <a:gd name="connsiteX0" fmla="*/ 0 w 2170339"/>
                <a:gd name="connsiteY0" fmla="*/ 0 h 6858000"/>
                <a:gd name="connsiteX1" fmla="*/ 1741714 w 2170339"/>
                <a:gd name="connsiteY1" fmla="*/ 0 h 6858000"/>
                <a:gd name="connsiteX2" fmla="*/ 1741714 w 2170339"/>
                <a:gd name="connsiteY2" fmla="*/ 1300162 h 6858000"/>
                <a:gd name="connsiteX3" fmla="*/ 2170339 w 2170339"/>
                <a:gd name="connsiteY3" fmla="*/ 1504950 h 6858000"/>
                <a:gd name="connsiteX4" fmla="*/ 1741714 w 2170339"/>
                <a:gd name="connsiteY4" fmla="*/ 1709737 h 6858000"/>
                <a:gd name="connsiteX5" fmla="*/ 1741714 w 2170339"/>
                <a:gd name="connsiteY5" fmla="*/ 6858000 h 6858000"/>
                <a:gd name="connsiteX6" fmla="*/ 0 w 2170339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9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300162"/>
                  </a:lnTo>
                  <a:lnTo>
                    <a:pt x="2170339" y="1504950"/>
                  </a:lnTo>
                  <a:lnTo>
                    <a:pt x="1741714" y="1709737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6314A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16F845-25F5-4CA2-B292-83E215E3F638}"/>
                </a:ext>
              </a:extLst>
            </p:cNvPr>
            <p:cNvSpPr txBox="1"/>
            <p:nvPr/>
          </p:nvSpPr>
          <p:spPr>
            <a:xfrm>
              <a:off x="10559612" y="76200"/>
              <a:ext cx="1741715" cy="69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E853E"/>
                  </a:solidFill>
                </a:rPr>
                <a:t>Usability Testing Feedback</a:t>
              </a:r>
            </a:p>
            <a:p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Method: </a:t>
              </a: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5 tests per persona</a:t>
              </a:r>
            </a:p>
            <a:p>
              <a:pPr lvl="0"/>
              <a:endParaRPr lang="en-US" sz="16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lvl="0"/>
              <a:r>
                <a:rPr lang="en-US" sz="1600" b="1" dirty="0" err="1">
                  <a:solidFill>
                    <a:schemeClr val="bg1">
                      <a:lumMod val="95000"/>
                    </a:schemeClr>
                  </a:solidFill>
                </a:rPr>
                <a:t>KeyFindings</a:t>
              </a:r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: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Fiona: Appreciated the quick booking process but requested more information on available amenities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Steve: Found team booking feature useful but wanted more detailed invoices.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Rachel: Liked the quiet space guarantee but suggested adding reviews of spots.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Carl: Enjoyed the upfront payment but desired more payment options.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7DA355-72E6-4563-8318-A75456D9EFB9}"/>
              </a:ext>
            </a:extLst>
          </p:cNvPr>
          <p:cNvGrpSpPr/>
          <p:nvPr/>
        </p:nvGrpSpPr>
        <p:grpSpPr>
          <a:xfrm>
            <a:off x="8708572" y="4762"/>
            <a:ext cx="2170338" cy="6858000"/>
            <a:chOff x="8708572" y="4762"/>
            <a:chExt cx="2170338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150CFC7-1F8A-437E-9ACE-9ED40BCFC813}"/>
                </a:ext>
              </a:extLst>
            </p:cNvPr>
            <p:cNvSpPr/>
            <p:nvPr/>
          </p:nvSpPr>
          <p:spPr>
            <a:xfrm>
              <a:off x="8708573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314451 h 6858000"/>
                <a:gd name="connsiteX3" fmla="*/ 2170337 w 2170337"/>
                <a:gd name="connsiteY3" fmla="*/ 1519238 h 6858000"/>
                <a:gd name="connsiteX4" fmla="*/ 1741714 w 2170337"/>
                <a:gd name="connsiteY4" fmla="*/ 1724024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314451"/>
                  </a:lnTo>
                  <a:lnTo>
                    <a:pt x="2170337" y="1519238"/>
                  </a:lnTo>
                  <a:lnTo>
                    <a:pt x="1741714" y="1724024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2447C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FFEA19-AB2B-4D4E-A708-FCA857E8F84C}"/>
                </a:ext>
              </a:extLst>
            </p:cNvPr>
            <p:cNvSpPr txBox="1"/>
            <p:nvPr/>
          </p:nvSpPr>
          <p:spPr>
            <a:xfrm>
              <a:off x="8708572" y="76200"/>
              <a:ext cx="1741715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Mid-Fidelity </a:t>
              </a:r>
              <a:r>
                <a:rPr lang="en-US" b="1" dirty="0" err="1">
                  <a:solidFill>
                    <a:schemeClr val="accent2">
                      <a:lumMod val="75000"/>
                    </a:schemeClr>
                  </a:solidFill>
                </a:rPr>
                <a:t>PrototypeDemo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lvl="0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Tool: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</a:rPr>
                <a:t>Figma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</a:rPr>
                <a:t>Demo: 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Include showing presentation with the mid-fidelity prototype covering the 4 user journeys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51BA8F-CF0D-46DF-A240-BE8D1A9F911D}"/>
              </a:ext>
            </a:extLst>
          </p:cNvPr>
          <p:cNvGrpSpPr/>
          <p:nvPr/>
        </p:nvGrpSpPr>
        <p:grpSpPr>
          <a:xfrm>
            <a:off x="6966859" y="4762"/>
            <a:ext cx="2170337" cy="6858000"/>
            <a:chOff x="6966859" y="4762"/>
            <a:chExt cx="2170337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D60F5F-7854-4677-B987-A43BF8DFD211}"/>
                </a:ext>
              </a:extLst>
            </p:cNvPr>
            <p:cNvSpPr/>
            <p:nvPr/>
          </p:nvSpPr>
          <p:spPr>
            <a:xfrm>
              <a:off x="6966859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314451 h 6858000"/>
                <a:gd name="connsiteX3" fmla="*/ 2170337 w 2170337"/>
                <a:gd name="connsiteY3" fmla="*/ 1519238 h 6858000"/>
                <a:gd name="connsiteX4" fmla="*/ 1741714 w 2170337"/>
                <a:gd name="connsiteY4" fmla="*/ 1724024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314451"/>
                  </a:lnTo>
                  <a:lnTo>
                    <a:pt x="2170337" y="1519238"/>
                  </a:lnTo>
                  <a:lnTo>
                    <a:pt x="1741714" y="1724024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F4C85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3A1B10-6F58-49F5-A1BA-22B12B021CC4}"/>
                </a:ext>
              </a:extLst>
            </p:cNvPr>
            <p:cNvSpPr txBox="1"/>
            <p:nvPr/>
          </p:nvSpPr>
          <p:spPr>
            <a:xfrm>
              <a:off x="7011761" y="30122"/>
              <a:ext cx="1741715" cy="670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Introduction of Concepts</a:t>
              </a:r>
            </a:p>
            <a:p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lvl="0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Booking Calendar:</a:t>
              </a:r>
            </a:p>
            <a:p>
              <a:pPr lvl="0"/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Interactive, easy-to-use interface for booking spots.</a:t>
              </a:r>
            </a:p>
            <a:p>
              <a:pPr lvl="0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Payment Gateway: Secure, integrated payment system for upfront payments.</a:t>
              </a:r>
            </a:p>
            <a:p>
              <a:pPr lvl="0"/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</a:rPr>
                <a:t>User Profiles: 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Personal accounts to manage bookings and payments.</a:t>
              </a:r>
            </a:p>
            <a:p>
              <a:pPr lvl="0"/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</a:rPr>
                <a:t>Notifications: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 Email and SMS reminders for upcoming bookings.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10A408-2E90-4477-BEB4-8F198DE5450E}"/>
              </a:ext>
            </a:extLst>
          </p:cNvPr>
          <p:cNvGrpSpPr/>
          <p:nvPr/>
        </p:nvGrpSpPr>
        <p:grpSpPr>
          <a:xfrm>
            <a:off x="5225145" y="4762"/>
            <a:ext cx="2170337" cy="6919555"/>
            <a:chOff x="5225145" y="4762"/>
            <a:chExt cx="2170337" cy="691955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EF09B3-052D-4CE9-90C5-DE53083CDCC7}"/>
                </a:ext>
              </a:extLst>
            </p:cNvPr>
            <p:cNvSpPr/>
            <p:nvPr/>
          </p:nvSpPr>
          <p:spPr>
            <a:xfrm>
              <a:off x="5225145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262064 h 6858000"/>
                <a:gd name="connsiteX3" fmla="*/ 2170337 w 2170337"/>
                <a:gd name="connsiteY3" fmla="*/ 1466851 h 6858000"/>
                <a:gd name="connsiteX4" fmla="*/ 1741714 w 2170337"/>
                <a:gd name="connsiteY4" fmla="*/ 1671637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262064"/>
                  </a:lnTo>
                  <a:lnTo>
                    <a:pt x="2170337" y="1466851"/>
                  </a:lnTo>
                  <a:lnTo>
                    <a:pt x="1741714" y="1671637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556A85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951CF4-8AAD-4622-83A4-05270296340B}"/>
                </a:ext>
              </a:extLst>
            </p:cNvPr>
            <p:cNvSpPr txBox="1"/>
            <p:nvPr/>
          </p:nvSpPr>
          <p:spPr>
            <a:xfrm>
              <a:off x="5236367" y="122455"/>
              <a:ext cx="1741715" cy="6801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02E02"/>
                  </a:solidFill>
                </a:rPr>
                <a:t>Problem Statements</a:t>
              </a: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pPr lvl="0"/>
              <a:r>
                <a:rPr lang="en-US" sz="1600" b="1" dirty="0"/>
                <a:t>Fiona: </a:t>
              </a:r>
            </a:p>
            <a:p>
              <a:pPr lvl="0"/>
              <a:r>
                <a:rPr lang="en-US" sz="1400" dirty="0"/>
                <a:t>      </a:t>
              </a:r>
              <a:r>
                <a:rPr lang="en-US" sz="1600" dirty="0"/>
                <a:t>Needs a quick and easy way to book hot </a:t>
              </a:r>
              <a:r>
                <a:rPr lang="en-US" sz="1400" dirty="0"/>
                <a:t>spots daily without hassle.</a:t>
              </a:r>
            </a:p>
            <a:p>
              <a:pPr lvl="0"/>
              <a:r>
                <a:rPr lang="en-US" sz="1600" b="1" dirty="0"/>
                <a:t>Steve: </a:t>
              </a:r>
            </a:p>
            <a:p>
              <a:pPr lvl="0"/>
              <a:r>
                <a:rPr lang="en-US" sz="1600" dirty="0"/>
                <a:t>Requires a streamlined process for booking multiple spots for his team monthly.</a:t>
              </a:r>
            </a:p>
            <a:p>
              <a:pPr lvl="0"/>
              <a:r>
                <a:rPr lang="en-US" sz="1600" b="1" dirty="0"/>
                <a:t>Rachel: </a:t>
              </a:r>
            </a:p>
            <a:p>
              <a:pPr lvl="0"/>
              <a:r>
                <a:rPr lang="en-US" sz="1600" dirty="0"/>
                <a:t>Wants a reliable way to book weekly with assurance of a quiet workspace.</a:t>
              </a:r>
            </a:p>
            <a:p>
              <a:pPr lvl="0"/>
              <a:r>
                <a:rPr lang="en-US" sz="1600" b="1" dirty="0"/>
                <a:t>Carl: </a:t>
              </a:r>
            </a:p>
            <a:p>
              <a:pPr lvl="0"/>
              <a:r>
                <a:rPr lang="en-US" sz="1600" dirty="0"/>
                <a:t>Prefers an intuitive booking system with upfront payment to avoid billing issues.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A42237-8F05-453A-BC6D-E7F77B120CF0}"/>
              </a:ext>
            </a:extLst>
          </p:cNvPr>
          <p:cNvGrpSpPr/>
          <p:nvPr/>
        </p:nvGrpSpPr>
        <p:grpSpPr>
          <a:xfrm>
            <a:off x="3483431" y="4762"/>
            <a:ext cx="2170337" cy="6904078"/>
            <a:chOff x="3483431" y="4762"/>
            <a:chExt cx="2170337" cy="690407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FADD32-4D04-48D2-8E35-380C917E3041}"/>
                </a:ext>
              </a:extLst>
            </p:cNvPr>
            <p:cNvSpPr/>
            <p:nvPr/>
          </p:nvSpPr>
          <p:spPr>
            <a:xfrm>
              <a:off x="3483431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262064 h 6858000"/>
                <a:gd name="connsiteX3" fmla="*/ 2170337 w 2170337"/>
                <a:gd name="connsiteY3" fmla="*/ 1466851 h 6858000"/>
                <a:gd name="connsiteX4" fmla="*/ 1741714 w 2170337"/>
                <a:gd name="connsiteY4" fmla="*/ 1671637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262064"/>
                  </a:lnTo>
                  <a:lnTo>
                    <a:pt x="2170337" y="1466851"/>
                  </a:lnTo>
                  <a:lnTo>
                    <a:pt x="1741714" y="1671637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CACF7F-116D-442B-B402-A771A0E7580E}"/>
                </a:ext>
              </a:extLst>
            </p:cNvPr>
            <p:cNvSpPr txBox="1"/>
            <p:nvPr/>
          </p:nvSpPr>
          <p:spPr>
            <a:xfrm>
              <a:off x="3528331" y="76200"/>
              <a:ext cx="1741715" cy="683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02E02"/>
                  </a:solidFill>
                </a:rPr>
                <a:t>User Research Findings</a:t>
              </a:r>
            </a:p>
            <a:p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lvl="0"/>
              <a:r>
                <a:rPr lang="en-US" sz="1600" b="1" dirty="0"/>
                <a:t>Methods:</a:t>
              </a:r>
            </a:p>
            <a:p>
              <a:pPr marL="285750" lvl="0" indent="-285750">
                <a:buFont typeface="Courier New" panose="02070309020205020404" pitchFamily="49" charset="0"/>
                <a:buChar char="o"/>
              </a:pPr>
              <a:r>
                <a:rPr lang="en-US" sz="1600" b="1" dirty="0"/>
                <a:t>Qualitative: </a:t>
              </a:r>
              <a:r>
                <a:rPr lang="en-US" sz="1600" dirty="0"/>
                <a:t>Interviews with Barbara and 5 existing clients</a:t>
              </a:r>
            </a:p>
            <a:p>
              <a:pPr marL="285750" lvl="0" indent="-285750">
                <a:buFont typeface="Courier New" panose="02070309020205020404" pitchFamily="49" charset="0"/>
                <a:buChar char="o"/>
              </a:pPr>
              <a:r>
                <a:rPr lang="en-US" sz="1600" b="1" dirty="0"/>
                <a:t>Quantitative: </a:t>
              </a:r>
              <a:r>
                <a:rPr lang="en-US" sz="1600" dirty="0"/>
                <a:t>Surveys sent to 50 clients</a:t>
              </a:r>
            </a:p>
            <a:p>
              <a:pPr lvl="0"/>
              <a:r>
                <a:rPr lang="en-US" sz="1600" b="1" dirty="0"/>
                <a:t>Personas: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Fiona - Steve - Rachel - Carl –</a:t>
              </a:r>
            </a:p>
            <a:p>
              <a:pPr lvl="0"/>
              <a:r>
                <a:rPr lang="en-US" sz="1600" b="1" dirty="0"/>
                <a:t>Figures: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60% of users prefer online booking.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75% want upfront payment options.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50% find the current system inefficient.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0F8786-17C0-4C3A-8C0F-2D0430AD04D1}"/>
              </a:ext>
            </a:extLst>
          </p:cNvPr>
          <p:cNvGrpSpPr/>
          <p:nvPr/>
        </p:nvGrpSpPr>
        <p:grpSpPr>
          <a:xfrm>
            <a:off x="1741716" y="4762"/>
            <a:ext cx="2170338" cy="6858000"/>
            <a:chOff x="1741716" y="4762"/>
            <a:chExt cx="2170338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099F28-8A74-4522-96C3-25DE554CC1F2}"/>
                </a:ext>
              </a:extLst>
            </p:cNvPr>
            <p:cNvSpPr/>
            <p:nvPr/>
          </p:nvSpPr>
          <p:spPr>
            <a:xfrm>
              <a:off x="1741716" y="4762"/>
              <a:ext cx="2170338" cy="6858000"/>
            </a:xfrm>
            <a:custGeom>
              <a:avLst/>
              <a:gdLst>
                <a:gd name="connsiteX0" fmla="*/ 0 w 2170338"/>
                <a:gd name="connsiteY0" fmla="*/ 0 h 6858000"/>
                <a:gd name="connsiteX1" fmla="*/ 1741714 w 2170338"/>
                <a:gd name="connsiteY1" fmla="*/ 0 h 6858000"/>
                <a:gd name="connsiteX2" fmla="*/ 1741714 w 2170338"/>
                <a:gd name="connsiteY2" fmla="*/ 1262064 h 6858000"/>
                <a:gd name="connsiteX3" fmla="*/ 2170338 w 2170338"/>
                <a:gd name="connsiteY3" fmla="*/ 1466851 h 6858000"/>
                <a:gd name="connsiteX4" fmla="*/ 1741714 w 2170338"/>
                <a:gd name="connsiteY4" fmla="*/ 1671638 h 6858000"/>
                <a:gd name="connsiteX5" fmla="*/ 1741714 w 2170338"/>
                <a:gd name="connsiteY5" fmla="*/ 6858000 h 6858000"/>
                <a:gd name="connsiteX6" fmla="*/ 0 w 217033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8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262064"/>
                  </a:lnTo>
                  <a:lnTo>
                    <a:pt x="2170338" y="1466851"/>
                  </a:lnTo>
                  <a:lnTo>
                    <a:pt x="1741714" y="1671638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BDD1E1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9ED5CE-BFCD-405F-AC43-7CFF44084E91}"/>
                </a:ext>
              </a:extLst>
            </p:cNvPr>
            <p:cNvSpPr txBox="1"/>
            <p:nvPr/>
          </p:nvSpPr>
          <p:spPr>
            <a:xfrm>
              <a:off x="1752940" y="76200"/>
              <a:ext cx="1741715" cy="615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02E02"/>
                  </a:solidFill>
                </a:rPr>
                <a:t>Project Planning</a:t>
              </a: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Timeline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: 12 weeks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Tools Chosen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Wireframing: </a:t>
              </a:r>
              <a:r>
                <a:rPr lang="en-US" sz="1600" dirty="0" err="1">
                  <a:solidFill>
                    <a:schemeClr val="accent2">
                      <a:lumMod val="75000"/>
                    </a:schemeClr>
                  </a:solidFill>
                </a:rPr>
                <a:t>Figma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Prototyping: </a:t>
              </a:r>
              <a:r>
                <a:rPr lang="en-US" sz="1600" dirty="0" err="1">
                  <a:solidFill>
                    <a:schemeClr val="accent2">
                      <a:lumMod val="75000"/>
                    </a:schemeClr>
                  </a:solidFill>
                </a:rPr>
                <a:t>Figma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en-US" sz="1600" dirty="0" err="1">
                  <a:solidFill>
                    <a:schemeClr val="accent2">
                      <a:lumMod val="75000"/>
                    </a:schemeClr>
                  </a:solidFill>
                </a:rPr>
                <a:t>InVision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User Research: Google Forms, Zoom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User Testing: UserTesting.com</a:t>
              </a:r>
            </a:p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C4BC8D-A9C0-43CB-BD01-8EDF2337E62E}"/>
              </a:ext>
            </a:extLst>
          </p:cNvPr>
          <p:cNvGrpSpPr/>
          <p:nvPr/>
        </p:nvGrpSpPr>
        <p:grpSpPr>
          <a:xfrm>
            <a:off x="1" y="4762"/>
            <a:ext cx="2170338" cy="7211854"/>
            <a:chOff x="1" y="4762"/>
            <a:chExt cx="2170338" cy="721185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9BB1A0-22A5-4217-8454-6977ABF916E1}"/>
                </a:ext>
              </a:extLst>
            </p:cNvPr>
            <p:cNvSpPr/>
            <p:nvPr/>
          </p:nvSpPr>
          <p:spPr>
            <a:xfrm>
              <a:off x="2" y="4762"/>
              <a:ext cx="2170337" cy="6858000"/>
            </a:xfrm>
            <a:custGeom>
              <a:avLst/>
              <a:gdLst>
                <a:gd name="connsiteX0" fmla="*/ 0 w 2170337"/>
                <a:gd name="connsiteY0" fmla="*/ 0 h 6858000"/>
                <a:gd name="connsiteX1" fmla="*/ 1741714 w 2170337"/>
                <a:gd name="connsiteY1" fmla="*/ 0 h 6858000"/>
                <a:gd name="connsiteX2" fmla="*/ 1741714 w 2170337"/>
                <a:gd name="connsiteY2" fmla="*/ 1262064 h 6858000"/>
                <a:gd name="connsiteX3" fmla="*/ 2170337 w 2170337"/>
                <a:gd name="connsiteY3" fmla="*/ 1466851 h 6858000"/>
                <a:gd name="connsiteX4" fmla="*/ 1741714 w 2170337"/>
                <a:gd name="connsiteY4" fmla="*/ 1671637 h 6858000"/>
                <a:gd name="connsiteX5" fmla="*/ 1741714 w 2170337"/>
                <a:gd name="connsiteY5" fmla="*/ 6858000 h 6858000"/>
                <a:gd name="connsiteX6" fmla="*/ 0 w 217033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337" h="6858000">
                  <a:moveTo>
                    <a:pt x="0" y="0"/>
                  </a:moveTo>
                  <a:lnTo>
                    <a:pt x="1741714" y="0"/>
                  </a:lnTo>
                  <a:lnTo>
                    <a:pt x="1741714" y="1262064"/>
                  </a:lnTo>
                  <a:lnTo>
                    <a:pt x="2170337" y="1466851"/>
                  </a:lnTo>
                  <a:lnTo>
                    <a:pt x="1741714" y="1671637"/>
                  </a:lnTo>
                  <a:lnTo>
                    <a:pt x="174171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959FC1-B3B9-4DF0-A74A-209002478D9C}"/>
                </a:ext>
              </a:extLst>
            </p:cNvPr>
            <p:cNvSpPr txBox="1"/>
            <p:nvPr/>
          </p:nvSpPr>
          <p:spPr>
            <a:xfrm>
              <a:off x="1" y="76200"/>
              <a:ext cx="1741715" cy="7140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02E02"/>
                  </a:solidFill>
                </a:rPr>
                <a:t>Initial Brief</a:t>
              </a: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endParaRPr lang="en-US" b="1" dirty="0">
                <a:solidFill>
                  <a:srgbClr val="902E02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Client: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Barbara, Coworking Square, Amsterdam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Objective: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Develop an online room booking service allowing clients to book weekly, monthly, or daily spots and pay upfront.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Current Challenge: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Inefficient paper calendar system for booking and billing</a:t>
              </a:r>
              <a:r>
                <a:rPr lang="en-US" sz="1600" dirty="0"/>
                <a:t>.</a:t>
              </a:r>
            </a:p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21B37D-10FE-41CA-822B-C65BE23AACEA}"/>
              </a:ext>
            </a:extLst>
          </p:cNvPr>
          <p:cNvGrpSpPr/>
          <p:nvPr/>
        </p:nvGrpSpPr>
        <p:grpSpPr>
          <a:xfrm>
            <a:off x="11713484" y="1922860"/>
            <a:ext cx="5493689" cy="1569660"/>
            <a:chOff x="3187230" y="1958488"/>
            <a:chExt cx="5493689" cy="156966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E3D623-FE55-45A1-83EE-92FC10191BE0}"/>
                </a:ext>
              </a:extLst>
            </p:cNvPr>
            <p:cNvSpPr txBox="1"/>
            <p:nvPr/>
          </p:nvSpPr>
          <p:spPr>
            <a:xfrm>
              <a:off x="3187230" y="1958488"/>
              <a:ext cx="5398439" cy="1569660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srgbClr val="254179">
                  <a:alpha val="4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6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rplGoth Bd BT" panose="020E0705020203020404" pitchFamily="34" charset="0"/>
                </a:rPr>
                <a:t>UX</a:t>
              </a:r>
              <a:endParaRPr lang="en-US" sz="9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668997-5D2A-4A39-97CF-04054BFB8AA8}"/>
                </a:ext>
              </a:extLst>
            </p:cNvPr>
            <p:cNvSpPr txBox="1"/>
            <p:nvPr/>
          </p:nvSpPr>
          <p:spPr>
            <a:xfrm>
              <a:off x="3282480" y="2881817"/>
              <a:ext cx="5398439" cy="646331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E853E"/>
                  </a:solidFill>
                  <a:latin typeface="Brush738 BT" panose="03060802040406070304" pitchFamily="66" charset="0"/>
                </a:rPr>
                <a:t>phases</a:t>
              </a:r>
              <a:endParaRPr lang="en-US" sz="3600" dirty="0">
                <a:solidFill>
                  <a:srgbClr val="EE853E"/>
                </a:solidFill>
                <a:latin typeface="Brush738 BT" panose="030608020404060703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439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35AF2C-B2AE-44B1-9B87-FC61C6D119B6}"/>
              </a:ext>
            </a:extLst>
          </p:cNvPr>
          <p:cNvSpPr/>
          <p:nvPr/>
        </p:nvSpPr>
        <p:spPr>
          <a:xfrm>
            <a:off x="5932115" y="753665"/>
            <a:ext cx="3784600" cy="4944269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783FF-1F60-4FC3-9407-AFC0813CFA0B}"/>
              </a:ext>
            </a:extLst>
          </p:cNvPr>
          <p:cNvSpPr/>
          <p:nvPr/>
        </p:nvSpPr>
        <p:spPr>
          <a:xfrm>
            <a:off x="4483102" y="5590668"/>
            <a:ext cx="6273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Steve</a:t>
            </a:r>
          </a:p>
          <a:p>
            <a:r>
              <a:rPr lang="en-US" dirty="0"/>
              <a:t>32 years old</a:t>
            </a:r>
          </a:p>
          <a:p>
            <a:r>
              <a:rPr lang="en-US" dirty="0" err="1"/>
              <a:t>startuper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A4D0B-A7B0-4571-8DBC-F173314813E3}"/>
              </a:ext>
            </a:extLst>
          </p:cNvPr>
          <p:cNvSpPr txBox="1"/>
          <p:nvPr/>
        </p:nvSpPr>
        <p:spPr>
          <a:xfrm rot="919472">
            <a:off x="10517930" y="2596998"/>
            <a:ext cx="132100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EE853E"/>
                </a:solidFill>
              </a:rPr>
              <a:t>Steve</a:t>
            </a:r>
            <a:endParaRPr lang="en-US" dirty="0">
              <a:solidFill>
                <a:srgbClr val="EE853E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7D19D9-835A-42A2-AC02-BE619B580E27}"/>
              </a:ext>
            </a:extLst>
          </p:cNvPr>
          <p:cNvGrpSpPr/>
          <p:nvPr/>
        </p:nvGrpSpPr>
        <p:grpSpPr>
          <a:xfrm>
            <a:off x="-40529" y="-1"/>
            <a:ext cx="4510928" cy="6933723"/>
            <a:chOff x="-40529" y="-1"/>
            <a:chExt cx="4510928" cy="69337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B145FD-8140-40AB-9B50-229242EB7A8F}"/>
                </a:ext>
              </a:extLst>
            </p:cNvPr>
            <p:cNvGrpSpPr/>
            <p:nvPr/>
          </p:nvGrpSpPr>
          <p:grpSpPr>
            <a:xfrm>
              <a:off x="-40528" y="-1"/>
              <a:ext cx="4510927" cy="6933723"/>
              <a:chOff x="-40528" y="-1"/>
              <a:chExt cx="4510927" cy="693372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0099F28-8A74-4522-96C3-25DE554CC1F2}"/>
                  </a:ext>
                </a:extLst>
              </p:cNvPr>
              <p:cNvSpPr/>
              <p:nvPr/>
            </p:nvSpPr>
            <p:spPr>
              <a:xfrm>
                <a:off x="-40528" y="-1"/>
                <a:ext cx="4510927" cy="6933723"/>
              </a:xfrm>
              <a:custGeom>
                <a:avLst/>
                <a:gdLst>
                  <a:gd name="connsiteX0" fmla="*/ 0 w 2170338"/>
                  <a:gd name="connsiteY0" fmla="*/ 0 h 6858000"/>
                  <a:gd name="connsiteX1" fmla="*/ 1741714 w 2170338"/>
                  <a:gd name="connsiteY1" fmla="*/ 0 h 6858000"/>
                  <a:gd name="connsiteX2" fmla="*/ 1741714 w 2170338"/>
                  <a:gd name="connsiteY2" fmla="*/ 1262064 h 6858000"/>
                  <a:gd name="connsiteX3" fmla="*/ 2170338 w 2170338"/>
                  <a:gd name="connsiteY3" fmla="*/ 1466851 h 6858000"/>
                  <a:gd name="connsiteX4" fmla="*/ 1741714 w 2170338"/>
                  <a:gd name="connsiteY4" fmla="*/ 1671638 h 6858000"/>
                  <a:gd name="connsiteX5" fmla="*/ 1741714 w 2170338"/>
                  <a:gd name="connsiteY5" fmla="*/ 6858000 h 6858000"/>
                  <a:gd name="connsiteX6" fmla="*/ 0 w 2170338"/>
                  <a:gd name="connsiteY6" fmla="*/ 6858000 h 6858000"/>
                  <a:gd name="connsiteX0" fmla="*/ 0 w 3141761"/>
                  <a:gd name="connsiteY0" fmla="*/ 0 h 6858000"/>
                  <a:gd name="connsiteX1" fmla="*/ 1741714 w 3141761"/>
                  <a:gd name="connsiteY1" fmla="*/ 0 h 6858000"/>
                  <a:gd name="connsiteX2" fmla="*/ 1741714 w 3141761"/>
                  <a:gd name="connsiteY2" fmla="*/ 1262064 h 6858000"/>
                  <a:gd name="connsiteX3" fmla="*/ 3141761 w 3141761"/>
                  <a:gd name="connsiteY3" fmla="*/ 2940051 h 6858000"/>
                  <a:gd name="connsiteX4" fmla="*/ 1741714 w 3141761"/>
                  <a:gd name="connsiteY4" fmla="*/ 1671638 h 6858000"/>
                  <a:gd name="connsiteX5" fmla="*/ 1741714 w 3141761"/>
                  <a:gd name="connsiteY5" fmla="*/ 6858000 h 6858000"/>
                  <a:gd name="connsiteX6" fmla="*/ 0 w 3141761"/>
                  <a:gd name="connsiteY6" fmla="*/ 6858000 h 6858000"/>
                  <a:gd name="connsiteX7" fmla="*/ 0 w 3141761"/>
                  <a:gd name="connsiteY7" fmla="*/ 0 h 6858000"/>
                  <a:gd name="connsiteX0" fmla="*/ 0 w 3141761"/>
                  <a:gd name="connsiteY0" fmla="*/ 0 h 6858000"/>
                  <a:gd name="connsiteX1" fmla="*/ 1741714 w 3141761"/>
                  <a:gd name="connsiteY1" fmla="*/ 0 h 6858000"/>
                  <a:gd name="connsiteX2" fmla="*/ 1741714 w 3141761"/>
                  <a:gd name="connsiteY2" fmla="*/ 1262064 h 6858000"/>
                  <a:gd name="connsiteX3" fmla="*/ 3141761 w 3141761"/>
                  <a:gd name="connsiteY3" fmla="*/ 2940051 h 6858000"/>
                  <a:gd name="connsiteX4" fmla="*/ 1748368 w 3141761"/>
                  <a:gd name="connsiteY4" fmla="*/ 1836738 h 6858000"/>
                  <a:gd name="connsiteX5" fmla="*/ 1741714 w 3141761"/>
                  <a:gd name="connsiteY5" fmla="*/ 6858000 h 6858000"/>
                  <a:gd name="connsiteX6" fmla="*/ 0 w 3141761"/>
                  <a:gd name="connsiteY6" fmla="*/ 6858000 h 6858000"/>
                  <a:gd name="connsiteX7" fmla="*/ 0 w 3141761"/>
                  <a:gd name="connsiteY7" fmla="*/ 0 h 6858000"/>
                  <a:gd name="connsiteX0" fmla="*/ 0 w 3021997"/>
                  <a:gd name="connsiteY0" fmla="*/ 0 h 6858000"/>
                  <a:gd name="connsiteX1" fmla="*/ 1741714 w 3021997"/>
                  <a:gd name="connsiteY1" fmla="*/ 0 h 6858000"/>
                  <a:gd name="connsiteX2" fmla="*/ 1741714 w 3021997"/>
                  <a:gd name="connsiteY2" fmla="*/ 1262064 h 6858000"/>
                  <a:gd name="connsiteX3" fmla="*/ 3021997 w 3021997"/>
                  <a:gd name="connsiteY3" fmla="*/ 2825751 h 6858000"/>
                  <a:gd name="connsiteX4" fmla="*/ 1748368 w 3021997"/>
                  <a:gd name="connsiteY4" fmla="*/ 1836738 h 6858000"/>
                  <a:gd name="connsiteX5" fmla="*/ 1741714 w 3021997"/>
                  <a:gd name="connsiteY5" fmla="*/ 6858000 h 6858000"/>
                  <a:gd name="connsiteX6" fmla="*/ 0 w 3021997"/>
                  <a:gd name="connsiteY6" fmla="*/ 6858000 h 6858000"/>
                  <a:gd name="connsiteX7" fmla="*/ 0 w 3021997"/>
                  <a:gd name="connsiteY7" fmla="*/ 0 h 6858000"/>
                  <a:gd name="connsiteX0" fmla="*/ 0 w 3021997"/>
                  <a:gd name="connsiteY0" fmla="*/ 0 h 6858000"/>
                  <a:gd name="connsiteX1" fmla="*/ 1741714 w 3021997"/>
                  <a:gd name="connsiteY1" fmla="*/ 0 h 6858000"/>
                  <a:gd name="connsiteX2" fmla="*/ 2014511 w 3021997"/>
                  <a:gd name="connsiteY2" fmla="*/ 4764 h 6858000"/>
                  <a:gd name="connsiteX3" fmla="*/ 3021997 w 3021997"/>
                  <a:gd name="connsiteY3" fmla="*/ 2825751 h 6858000"/>
                  <a:gd name="connsiteX4" fmla="*/ 1748368 w 3021997"/>
                  <a:gd name="connsiteY4" fmla="*/ 1836738 h 6858000"/>
                  <a:gd name="connsiteX5" fmla="*/ 1741714 w 3021997"/>
                  <a:gd name="connsiteY5" fmla="*/ 6858000 h 6858000"/>
                  <a:gd name="connsiteX6" fmla="*/ 0 w 3021997"/>
                  <a:gd name="connsiteY6" fmla="*/ 6858000 h 6858000"/>
                  <a:gd name="connsiteX7" fmla="*/ 0 w 3021997"/>
                  <a:gd name="connsiteY7" fmla="*/ 0 h 6858000"/>
                  <a:gd name="connsiteX0" fmla="*/ 0 w 3021997"/>
                  <a:gd name="connsiteY0" fmla="*/ 0 h 6858000"/>
                  <a:gd name="connsiteX1" fmla="*/ 1741714 w 3021997"/>
                  <a:gd name="connsiteY1" fmla="*/ 0 h 6858000"/>
                  <a:gd name="connsiteX2" fmla="*/ 2014511 w 3021997"/>
                  <a:gd name="connsiteY2" fmla="*/ 4764 h 6858000"/>
                  <a:gd name="connsiteX3" fmla="*/ 3021997 w 3021997"/>
                  <a:gd name="connsiteY3" fmla="*/ 2825751 h 6858000"/>
                  <a:gd name="connsiteX4" fmla="*/ 1748368 w 3021997"/>
                  <a:gd name="connsiteY4" fmla="*/ 1900238 h 6858000"/>
                  <a:gd name="connsiteX5" fmla="*/ 1741714 w 3021997"/>
                  <a:gd name="connsiteY5" fmla="*/ 6858000 h 6858000"/>
                  <a:gd name="connsiteX6" fmla="*/ 0 w 3021997"/>
                  <a:gd name="connsiteY6" fmla="*/ 6858000 h 6858000"/>
                  <a:gd name="connsiteX7" fmla="*/ 0 w 3021997"/>
                  <a:gd name="connsiteY7" fmla="*/ 0 h 6858000"/>
                  <a:gd name="connsiteX0" fmla="*/ 0 w 3021997"/>
                  <a:gd name="connsiteY0" fmla="*/ 12700 h 6870700"/>
                  <a:gd name="connsiteX1" fmla="*/ 1096317 w 3021997"/>
                  <a:gd name="connsiteY1" fmla="*/ 0 h 6870700"/>
                  <a:gd name="connsiteX2" fmla="*/ 2014511 w 3021997"/>
                  <a:gd name="connsiteY2" fmla="*/ 17464 h 6870700"/>
                  <a:gd name="connsiteX3" fmla="*/ 3021997 w 3021997"/>
                  <a:gd name="connsiteY3" fmla="*/ 2838451 h 6870700"/>
                  <a:gd name="connsiteX4" fmla="*/ 1748368 w 3021997"/>
                  <a:gd name="connsiteY4" fmla="*/ 1912938 h 6870700"/>
                  <a:gd name="connsiteX5" fmla="*/ 1741714 w 3021997"/>
                  <a:gd name="connsiteY5" fmla="*/ 6870700 h 6870700"/>
                  <a:gd name="connsiteX6" fmla="*/ 0 w 3021997"/>
                  <a:gd name="connsiteY6" fmla="*/ 6870700 h 6870700"/>
                  <a:gd name="connsiteX7" fmla="*/ 0 w 3021997"/>
                  <a:gd name="connsiteY7" fmla="*/ 12700 h 6870700"/>
                  <a:gd name="connsiteX0" fmla="*/ 0 w 3021997"/>
                  <a:gd name="connsiteY0" fmla="*/ 0 h 6858000"/>
                  <a:gd name="connsiteX1" fmla="*/ 2014511 w 3021997"/>
                  <a:gd name="connsiteY1" fmla="*/ 4764 h 6858000"/>
                  <a:gd name="connsiteX2" fmla="*/ 3021997 w 3021997"/>
                  <a:gd name="connsiteY2" fmla="*/ 2825751 h 6858000"/>
                  <a:gd name="connsiteX3" fmla="*/ 1748368 w 3021997"/>
                  <a:gd name="connsiteY3" fmla="*/ 1900238 h 6858000"/>
                  <a:gd name="connsiteX4" fmla="*/ 1741714 w 3021997"/>
                  <a:gd name="connsiteY4" fmla="*/ 6858000 h 6858000"/>
                  <a:gd name="connsiteX5" fmla="*/ 0 w 3021997"/>
                  <a:gd name="connsiteY5" fmla="*/ 6858000 h 6858000"/>
                  <a:gd name="connsiteX6" fmla="*/ 0 w 3021997"/>
                  <a:gd name="connsiteY6" fmla="*/ 0 h 6858000"/>
                  <a:gd name="connsiteX0" fmla="*/ 0 w 3021997"/>
                  <a:gd name="connsiteY0" fmla="*/ 0 h 6858000"/>
                  <a:gd name="connsiteX1" fmla="*/ 1382421 w 3021997"/>
                  <a:gd name="connsiteY1" fmla="*/ 93664 h 6858000"/>
                  <a:gd name="connsiteX2" fmla="*/ 3021997 w 3021997"/>
                  <a:gd name="connsiteY2" fmla="*/ 2825751 h 6858000"/>
                  <a:gd name="connsiteX3" fmla="*/ 1748368 w 3021997"/>
                  <a:gd name="connsiteY3" fmla="*/ 1900238 h 6858000"/>
                  <a:gd name="connsiteX4" fmla="*/ 1741714 w 3021997"/>
                  <a:gd name="connsiteY4" fmla="*/ 6858000 h 6858000"/>
                  <a:gd name="connsiteX5" fmla="*/ 0 w 3021997"/>
                  <a:gd name="connsiteY5" fmla="*/ 6858000 h 6858000"/>
                  <a:gd name="connsiteX6" fmla="*/ 0 w 3021997"/>
                  <a:gd name="connsiteY6" fmla="*/ 0 h 6858000"/>
                  <a:gd name="connsiteX0" fmla="*/ 0 w 3021997"/>
                  <a:gd name="connsiteY0" fmla="*/ 7936 h 6865936"/>
                  <a:gd name="connsiteX1" fmla="*/ 1342499 w 3021997"/>
                  <a:gd name="connsiteY1" fmla="*/ 0 h 6865936"/>
                  <a:gd name="connsiteX2" fmla="*/ 3021997 w 3021997"/>
                  <a:gd name="connsiteY2" fmla="*/ 2833687 h 6865936"/>
                  <a:gd name="connsiteX3" fmla="*/ 1748368 w 3021997"/>
                  <a:gd name="connsiteY3" fmla="*/ 1908174 h 6865936"/>
                  <a:gd name="connsiteX4" fmla="*/ 1741714 w 3021997"/>
                  <a:gd name="connsiteY4" fmla="*/ 6865936 h 6865936"/>
                  <a:gd name="connsiteX5" fmla="*/ 0 w 3021997"/>
                  <a:gd name="connsiteY5" fmla="*/ 6865936 h 6865936"/>
                  <a:gd name="connsiteX6" fmla="*/ 0 w 3021997"/>
                  <a:gd name="connsiteY6" fmla="*/ 7936 h 6865936"/>
                  <a:gd name="connsiteX0" fmla="*/ 0 w 3021997"/>
                  <a:gd name="connsiteY0" fmla="*/ 7936 h 6865936"/>
                  <a:gd name="connsiteX1" fmla="*/ 1342499 w 3021997"/>
                  <a:gd name="connsiteY1" fmla="*/ 0 h 6865936"/>
                  <a:gd name="connsiteX2" fmla="*/ 3021997 w 3021997"/>
                  <a:gd name="connsiteY2" fmla="*/ 2833687 h 6865936"/>
                  <a:gd name="connsiteX3" fmla="*/ 1781636 w 3021997"/>
                  <a:gd name="connsiteY3" fmla="*/ 1908174 h 6865936"/>
                  <a:gd name="connsiteX4" fmla="*/ 1741714 w 3021997"/>
                  <a:gd name="connsiteY4" fmla="*/ 6865936 h 6865936"/>
                  <a:gd name="connsiteX5" fmla="*/ 0 w 3021997"/>
                  <a:gd name="connsiteY5" fmla="*/ 6865936 h 6865936"/>
                  <a:gd name="connsiteX6" fmla="*/ 0 w 3021997"/>
                  <a:gd name="connsiteY6" fmla="*/ 7936 h 6865936"/>
                  <a:gd name="connsiteX0" fmla="*/ 0 w 2303410"/>
                  <a:gd name="connsiteY0" fmla="*/ 7936 h 6865936"/>
                  <a:gd name="connsiteX1" fmla="*/ 1342499 w 2303410"/>
                  <a:gd name="connsiteY1" fmla="*/ 0 h 6865936"/>
                  <a:gd name="connsiteX2" fmla="*/ 2303410 w 2303410"/>
                  <a:gd name="connsiteY2" fmla="*/ 2884487 h 6865936"/>
                  <a:gd name="connsiteX3" fmla="*/ 1781636 w 2303410"/>
                  <a:gd name="connsiteY3" fmla="*/ 1908174 h 6865936"/>
                  <a:gd name="connsiteX4" fmla="*/ 1741714 w 2303410"/>
                  <a:gd name="connsiteY4" fmla="*/ 6865936 h 6865936"/>
                  <a:gd name="connsiteX5" fmla="*/ 0 w 2303410"/>
                  <a:gd name="connsiteY5" fmla="*/ 6865936 h 6865936"/>
                  <a:gd name="connsiteX6" fmla="*/ 0 w 2303410"/>
                  <a:gd name="connsiteY6" fmla="*/ 7936 h 6865936"/>
                  <a:gd name="connsiteX0" fmla="*/ 0 w 2303410"/>
                  <a:gd name="connsiteY0" fmla="*/ 7936 h 6865936"/>
                  <a:gd name="connsiteX1" fmla="*/ 1342499 w 2303410"/>
                  <a:gd name="connsiteY1" fmla="*/ 0 h 6865936"/>
                  <a:gd name="connsiteX2" fmla="*/ 2303410 w 2303410"/>
                  <a:gd name="connsiteY2" fmla="*/ 2884487 h 6865936"/>
                  <a:gd name="connsiteX3" fmla="*/ 1502186 w 2303410"/>
                  <a:gd name="connsiteY3" fmla="*/ 2212974 h 6865936"/>
                  <a:gd name="connsiteX4" fmla="*/ 1741714 w 2303410"/>
                  <a:gd name="connsiteY4" fmla="*/ 6865936 h 6865936"/>
                  <a:gd name="connsiteX5" fmla="*/ 0 w 2303410"/>
                  <a:gd name="connsiteY5" fmla="*/ 6865936 h 6865936"/>
                  <a:gd name="connsiteX6" fmla="*/ 0 w 2303410"/>
                  <a:gd name="connsiteY6" fmla="*/ 7936 h 6865936"/>
                  <a:gd name="connsiteX0" fmla="*/ 0 w 2303410"/>
                  <a:gd name="connsiteY0" fmla="*/ 7936 h 6891336"/>
                  <a:gd name="connsiteX1" fmla="*/ 1342499 w 2303410"/>
                  <a:gd name="connsiteY1" fmla="*/ 0 h 6891336"/>
                  <a:gd name="connsiteX2" fmla="*/ 2303410 w 2303410"/>
                  <a:gd name="connsiteY2" fmla="*/ 2884487 h 6891336"/>
                  <a:gd name="connsiteX3" fmla="*/ 1502186 w 2303410"/>
                  <a:gd name="connsiteY3" fmla="*/ 2212974 h 6891336"/>
                  <a:gd name="connsiteX4" fmla="*/ 1409035 w 2303410"/>
                  <a:gd name="connsiteY4" fmla="*/ 6891336 h 6891336"/>
                  <a:gd name="connsiteX5" fmla="*/ 0 w 2303410"/>
                  <a:gd name="connsiteY5" fmla="*/ 6865936 h 6891336"/>
                  <a:gd name="connsiteX6" fmla="*/ 0 w 2303410"/>
                  <a:gd name="connsiteY6" fmla="*/ 7936 h 6891336"/>
                  <a:gd name="connsiteX0" fmla="*/ 0 w 2303410"/>
                  <a:gd name="connsiteY0" fmla="*/ 7936 h 6865936"/>
                  <a:gd name="connsiteX1" fmla="*/ 1342499 w 2303410"/>
                  <a:gd name="connsiteY1" fmla="*/ 0 h 6865936"/>
                  <a:gd name="connsiteX2" fmla="*/ 2303410 w 2303410"/>
                  <a:gd name="connsiteY2" fmla="*/ 2884487 h 6865936"/>
                  <a:gd name="connsiteX3" fmla="*/ 1502186 w 2303410"/>
                  <a:gd name="connsiteY3" fmla="*/ 2212974 h 6865936"/>
                  <a:gd name="connsiteX4" fmla="*/ 2234079 w 2303410"/>
                  <a:gd name="connsiteY4" fmla="*/ 6865936 h 6865936"/>
                  <a:gd name="connsiteX5" fmla="*/ 0 w 2303410"/>
                  <a:gd name="connsiteY5" fmla="*/ 6865936 h 6865936"/>
                  <a:gd name="connsiteX6" fmla="*/ 0 w 2303410"/>
                  <a:gd name="connsiteY6" fmla="*/ 7936 h 6865936"/>
                  <a:gd name="connsiteX0" fmla="*/ 0 w 2303410"/>
                  <a:gd name="connsiteY0" fmla="*/ 7936 h 6865936"/>
                  <a:gd name="connsiteX1" fmla="*/ 1342499 w 2303410"/>
                  <a:gd name="connsiteY1" fmla="*/ 0 h 6865936"/>
                  <a:gd name="connsiteX2" fmla="*/ 2303410 w 2303410"/>
                  <a:gd name="connsiteY2" fmla="*/ 2884487 h 6865936"/>
                  <a:gd name="connsiteX3" fmla="*/ 1502186 w 2303410"/>
                  <a:gd name="connsiteY3" fmla="*/ 2212974 h 6865936"/>
                  <a:gd name="connsiteX4" fmla="*/ 1794943 w 2303410"/>
                  <a:gd name="connsiteY4" fmla="*/ 6726236 h 6865936"/>
                  <a:gd name="connsiteX5" fmla="*/ 0 w 2303410"/>
                  <a:gd name="connsiteY5" fmla="*/ 6865936 h 6865936"/>
                  <a:gd name="connsiteX6" fmla="*/ 0 w 2303410"/>
                  <a:gd name="connsiteY6" fmla="*/ 7936 h 6865936"/>
                  <a:gd name="connsiteX0" fmla="*/ 0 w 2303410"/>
                  <a:gd name="connsiteY0" fmla="*/ 7936 h 6954836"/>
                  <a:gd name="connsiteX1" fmla="*/ 1342499 w 2303410"/>
                  <a:gd name="connsiteY1" fmla="*/ 0 h 6954836"/>
                  <a:gd name="connsiteX2" fmla="*/ 2303410 w 2303410"/>
                  <a:gd name="connsiteY2" fmla="*/ 2884487 h 6954836"/>
                  <a:gd name="connsiteX3" fmla="*/ 1502186 w 2303410"/>
                  <a:gd name="connsiteY3" fmla="*/ 2212974 h 6954836"/>
                  <a:gd name="connsiteX4" fmla="*/ 2047779 w 2303410"/>
                  <a:gd name="connsiteY4" fmla="*/ 6954836 h 6954836"/>
                  <a:gd name="connsiteX5" fmla="*/ 0 w 2303410"/>
                  <a:gd name="connsiteY5" fmla="*/ 6865936 h 6954836"/>
                  <a:gd name="connsiteX6" fmla="*/ 0 w 2303410"/>
                  <a:gd name="connsiteY6" fmla="*/ 7936 h 6954836"/>
                  <a:gd name="connsiteX0" fmla="*/ 0 w 2303410"/>
                  <a:gd name="connsiteY0" fmla="*/ 7936 h 6954836"/>
                  <a:gd name="connsiteX1" fmla="*/ 1342499 w 2303410"/>
                  <a:gd name="connsiteY1" fmla="*/ 0 h 6954836"/>
                  <a:gd name="connsiteX2" fmla="*/ 2303410 w 2303410"/>
                  <a:gd name="connsiteY2" fmla="*/ 2884487 h 6954836"/>
                  <a:gd name="connsiteX3" fmla="*/ 1282618 w 2303410"/>
                  <a:gd name="connsiteY3" fmla="*/ 1743074 h 6954836"/>
                  <a:gd name="connsiteX4" fmla="*/ 2047779 w 2303410"/>
                  <a:gd name="connsiteY4" fmla="*/ 6954836 h 6954836"/>
                  <a:gd name="connsiteX5" fmla="*/ 0 w 2303410"/>
                  <a:gd name="connsiteY5" fmla="*/ 6865936 h 6954836"/>
                  <a:gd name="connsiteX6" fmla="*/ 0 w 2303410"/>
                  <a:gd name="connsiteY6" fmla="*/ 7936 h 6954836"/>
                  <a:gd name="connsiteX0" fmla="*/ 0 w 2316717"/>
                  <a:gd name="connsiteY0" fmla="*/ 7936 h 6954836"/>
                  <a:gd name="connsiteX1" fmla="*/ 1342499 w 2316717"/>
                  <a:gd name="connsiteY1" fmla="*/ 0 h 6954836"/>
                  <a:gd name="connsiteX2" fmla="*/ 2316717 w 2316717"/>
                  <a:gd name="connsiteY2" fmla="*/ 2859087 h 6954836"/>
                  <a:gd name="connsiteX3" fmla="*/ 1282618 w 2316717"/>
                  <a:gd name="connsiteY3" fmla="*/ 17430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16717"/>
                  <a:gd name="connsiteY0" fmla="*/ 7936 h 6954836"/>
                  <a:gd name="connsiteX1" fmla="*/ 1189467 w 2316717"/>
                  <a:gd name="connsiteY1" fmla="*/ 0 h 6954836"/>
                  <a:gd name="connsiteX2" fmla="*/ 2316717 w 2316717"/>
                  <a:gd name="connsiteY2" fmla="*/ 2859087 h 6954836"/>
                  <a:gd name="connsiteX3" fmla="*/ 1282618 w 2316717"/>
                  <a:gd name="connsiteY3" fmla="*/ 17430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16717"/>
                  <a:gd name="connsiteY0" fmla="*/ 7936 h 6954836"/>
                  <a:gd name="connsiteX1" fmla="*/ 1189467 w 2316717"/>
                  <a:gd name="connsiteY1" fmla="*/ 0 h 6954836"/>
                  <a:gd name="connsiteX2" fmla="*/ 2316717 w 2316717"/>
                  <a:gd name="connsiteY2" fmla="*/ 2859087 h 6954836"/>
                  <a:gd name="connsiteX3" fmla="*/ 1222736 w 2316717"/>
                  <a:gd name="connsiteY3" fmla="*/ 19462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16717"/>
                  <a:gd name="connsiteY0" fmla="*/ 7936 h 6954836"/>
                  <a:gd name="connsiteX1" fmla="*/ 1189467 w 2316717"/>
                  <a:gd name="connsiteY1" fmla="*/ 0 h 6954836"/>
                  <a:gd name="connsiteX2" fmla="*/ 2316717 w 2316717"/>
                  <a:gd name="connsiteY2" fmla="*/ 2859087 h 6954836"/>
                  <a:gd name="connsiteX3" fmla="*/ 1275965 w 2316717"/>
                  <a:gd name="connsiteY3" fmla="*/ 19716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16717"/>
                  <a:gd name="connsiteY0" fmla="*/ 7936 h 6954836"/>
                  <a:gd name="connsiteX1" fmla="*/ 1189467 w 2316717"/>
                  <a:gd name="connsiteY1" fmla="*/ 0 h 6954836"/>
                  <a:gd name="connsiteX2" fmla="*/ 2316717 w 2316717"/>
                  <a:gd name="connsiteY2" fmla="*/ 2859087 h 6954836"/>
                  <a:gd name="connsiteX3" fmla="*/ 1355808 w 2316717"/>
                  <a:gd name="connsiteY3" fmla="*/ 20986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30024"/>
                  <a:gd name="connsiteY0" fmla="*/ 7936 h 6954836"/>
                  <a:gd name="connsiteX1" fmla="*/ 1189467 w 2330024"/>
                  <a:gd name="connsiteY1" fmla="*/ 0 h 6954836"/>
                  <a:gd name="connsiteX2" fmla="*/ 2330024 w 2330024"/>
                  <a:gd name="connsiteY2" fmla="*/ 2884487 h 6954836"/>
                  <a:gd name="connsiteX3" fmla="*/ 1355808 w 2330024"/>
                  <a:gd name="connsiteY3" fmla="*/ 2098674 h 6954836"/>
                  <a:gd name="connsiteX4" fmla="*/ 2047779 w 2330024"/>
                  <a:gd name="connsiteY4" fmla="*/ 6954836 h 6954836"/>
                  <a:gd name="connsiteX5" fmla="*/ 0 w 2330024"/>
                  <a:gd name="connsiteY5" fmla="*/ 6865936 h 6954836"/>
                  <a:gd name="connsiteX6" fmla="*/ 0 w 2330024"/>
                  <a:gd name="connsiteY6" fmla="*/ 7936 h 6954836"/>
                  <a:gd name="connsiteX0" fmla="*/ 0 w 2363292"/>
                  <a:gd name="connsiteY0" fmla="*/ 7936 h 6954836"/>
                  <a:gd name="connsiteX1" fmla="*/ 1189467 w 2363292"/>
                  <a:gd name="connsiteY1" fmla="*/ 0 h 6954836"/>
                  <a:gd name="connsiteX2" fmla="*/ 2363292 w 2363292"/>
                  <a:gd name="connsiteY2" fmla="*/ 2859087 h 6954836"/>
                  <a:gd name="connsiteX3" fmla="*/ 1355808 w 2363292"/>
                  <a:gd name="connsiteY3" fmla="*/ 2098674 h 6954836"/>
                  <a:gd name="connsiteX4" fmla="*/ 2047779 w 2363292"/>
                  <a:gd name="connsiteY4" fmla="*/ 6954836 h 6954836"/>
                  <a:gd name="connsiteX5" fmla="*/ 0 w 2363292"/>
                  <a:gd name="connsiteY5" fmla="*/ 6865936 h 6954836"/>
                  <a:gd name="connsiteX6" fmla="*/ 0 w 2363292"/>
                  <a:gd name="connsiteY6" fmla="*/ 7936 h 695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3292" h="6954836">
                    <a:moveTo>
                      <a:pt x="0" y="7936"/>
                    </a:moveTo>
                    <a:lnTo>
                      <a:pt x="1189467" y="0"/>
                    </a:lnTo>
                    <a:lnTo>
                      <a:pt x="2363292" y="2859087"/>
                    </a:lnTo>
                    <a:lnTo>
                      <a:pt x="1355808" y="2098674"/>
                    </a:lnTo>
                    <a:lnTo>
                      <a:pt x="2047779" y="6954836"/>
                    </a:lnTo>
                    <a:lnTo>
                      <a:pt x="0" y="6865936"/>
                    </a:lnTo>
                    <a:lnTo>
                      <a:pt x="0" y="7936"/>
                    </a:lnTo>
                    <a:close/>
                  </a:path>
                </a:pathLst>
              </a:custGeom>
              <a:gradFill flip="none" rotWithShape="1">
                <a:gsLst>
                  <a:gs pos="60000">
                    <a:srgbClr val="207A9F"/>
                  </a:gs>
                  <a:gs pos="0">
                    <a:srgbClr val="0EABDC"/>
                  </a:gs>
                  <a:gs pos="100000">
                    <a:srgbClr val="2F4F69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190500" dist="38100" algn="bl" rotWithShape="0">
                  <a:prstClr val="black">
                    <a:alpha val="5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7C859-6A8F-4F9C-A544-C53C1DE9FE5D}"/>
                  </a:ext>
                </a:extLst>
              </p:cNvPr>
              <p:cNvSpPr txBox="1"/>
              <p:nvPr/>
            </p:nvSpPr>
            <p:spPr>
              <a:xfrm>
                <a:off x="0" y="143023"/>
                <a:ext cx="2781300" cy="5262979"/>
              </a:xfrm>
              <a:prstGeom prst="rect">
                <a:avLst/>
              </a:prstGeom>
              <a:noFill/>
              <a:effectLst>
                <a:glow rad="736600">
                  <a:schemeClr val="accent1">
                    <a:alpha val="40000"/>
                  </a:schemeClr>
                </a:glow>
                <a:outerShdw blurRad="50800" dist="50800" dir="5400000" algn="ctr" rotWithShape="0">
                  <a:schemeClr val="bg1">
                    <a:alpha val="18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Identifying Needs: </a:t>
                </a:r>
                <a:r>
                  <a:rPr lang="en-US" dirty="0">
                    <a:solidFill>
                      <a:srgbClr val="EE853E"/>
                    </a:solidFill>
                    <a:latin typeface="Bahnschrift SemiBold" panose="020B0502040204020203" pitchFamily="34" charset="0"/>
                  </a:rPr>
                  <a:t>Steve needs to book multiple spots monthly for his team.</a:t>
                </a:r>
              </a:p>
              <a:p>
                <a:r>
                  <a:rPr lang="en-US" sz="20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Platform Exploration: </a:t>
                </a:r>
              </a:p>
              <a:p>
                <a:r>
                  <a:rPr lang="en-US" dirty="0">
                    <a:solidFill>
                      <a:srgbClr val="EE853E"/>
                    </a:solidFill>
                    <a:latin typeface="Bahnschrift SemiBold" panose="020B0502040204020203" pitchFamily="34" charset="0"/>
                  </a:rPr>
                  <a:t>He discovers a platform offering team booking features.</a:t>
                </a:r>
              </a:p>
              <a:p>
                <a:r>
                  <a:rPr lang="en-US" sz="20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Booking Process:</a:t>
                </a:r>
                <a:r>
                  <a:rPr lang="en-US" dirty="0">
                    <a:solidFill>
                      <a:srgbClr val="EE853E"/>
                    </a:solidFill>
                    <a:latin typeface="Bahnschrift SemiBold" panose="020B0502040204020203" pitchFamily="34" charset="0"/>
                  </a:rPr>
                  <a:t> Steve sets up his team profile, selects locations, and ensures amenities like meeting rooms are available.</a:t>
                </a:r>
              </a:p>
              <a:p>
                <a:r>
                  <a:rPr lang="en-US" sz="20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Invoice Requirements: </a:t>
                </a:r>
                <a:r>
                  <a:rPr lang="en-US" dirty="0">
                    <a:solidFill>
                      <a:srgbClr val="EE853E"/>
                    </a:solidFill>
                    <a:latin typeface="Bahnschrift SemiBold" panose="020B0502040204020203" pitchFamily="34" charset="0"/>
                  </a:rPr>
                  <a:t>Desires more detailed invoices.</a:t>
                </a:r>
              </a:p>
              <a:p>
                <a:endParaRPr lang="en-US" dirty="0">
                  <a:solidFill>
                    <a:srgbClr val="EE853E"/>
                  </a:solidFill>
                  <a:latin typeface="Bahnschrift SemiBold" panose="020B0502040204020203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ED152D-E2F2-47BA-873B-80CF6F311641}"/>
                </a:ext>
              </a:extLst>
            </p:cNvPr>
            <p:cNvSpPr txBox="1"/>
            <p:nvPr/>
          </p:nvSpPr>
          <p:spPr>
            <a:xfrm>
              <a:off x="-40529" y="5052984"/>
              <a:ext cx="3483445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Feedback and Repeat Use: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Leaves feedback on amenity information and continues using if needs are met.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1934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35AF2C-B2AE-44B1-9B87-FC61C6D119B6}"/>
              </a:ext>
            </a:extLst>
          </p:cNvPr>
          <p:cNvSpPr/>
          <p:nvPr/>
        </p:nvSpPr>
        <p:spPr>
          <a:xfrm>
            <a:off x="5932115" y="753665"/>
            <a:ext cx="3784600" cy="4944269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783FF-1F60-4FC3-9407-AFC0813CFA0B}"/>
              </a:ext>
            </a:extLst>
          </p:cNvPr>
          <p:cNvSpPr/>
          <p:nvPr/>
        </p:nvSpPr>
        <p:spPr>
          <a:xfrm>
            <a:off x="4483102" y="5590668"/>
            <a:ext cx="6273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25 years old, </a:t>
            </a:r>
          </a:p>
          <a:p>
            <a:r>
              <a:rPr lang="en-US" dirty="0"/>
              <a:t>freelancer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145FD-8140-40AB-9B50-229242EB7A8F}"/>
              </a:ext>
            </a:extLst>
          </p:cNvPr>
          <p:cNvGrpSpPr/>
          <p:nvPr/>
        </p:nvGrpSpPr>
        <p:grpSpPr>
          <a:xfrm>
            <a:off x="-40528" y="-1"/>
            <a:ext cx="4510927" cy="6933723"/>
            <a:chOff x="-40528" y="-1"/>
            <a:chExt cx="4510927" cy="693372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099F28-8A74-4522-96C3-25DE554CC1F2}"/>
                </a:ext>
              </a:extLst>
            </p:cNvPr>
            <p:cNvSpPr/>
            <p:nvPr/>
          </p:nvSpPr>
          <p:spPr>
            <a:xfrm>
              <a:off x="-40528" y="-1"/>
              <a:ext cx="4510927" cy="6933723"/>
            </a:xfrm>
            <a:custGeom>
              <a:avLst/>
              <a:gdLst>
                <a:gd name="connsiteX0" fmla="*/ 0 w 2170338"/>
                <a:gd name="connsiteY0" fmla="*/ 0 h 6858000"/>
                <a:gd name="connsiteX1" fmla="*/ 1741714 w 2170338"/>
                <a:gd name="connsiteY1" fmla="*/ 0 h 6858000"/>
                <a:gd name="connsiteX2" fmla="*/ 1741714 w 2170338"/>
                <a:gd name="connsiteY2" fmla="*/ 1262064 h 6858000"/>
                <a:gd name="connsiteX3" fmla="*/ 2170338 w 2170338"/>
                <a:gd name="connsiteY3" fmla="*/ 1466851 h 6858000"/>
                <a:gd name="connsiteX4" fmla="*/ 1741714 w 2170338"/>
                <a:gd name="connsiteY4" fmla="*/ 1671638 h 6858000"/>
                <a:gd name="connsiteX5" fmla="*/ 1741714 w 2170338"/>
                <a:gd name="connsiteY5" fmla="*/ 6858000 h 6858000"/>
                <a:gd name="connsiteX6" fmla="*/ 0 w 2170338"/>
                <a:gd name="connsiteY6" fmla="*/ 6858000 h 6858000"/>
                <a:gd name="connsiteX0" fmla="*/ 0 w 3141761"/>
                <a:gd name="connsiteY0" fmla="*/ 0 h 6858000"/>
                <a:gd name="connsiteX1" fmla="*/ 1741714 w 3141761"/>
                <a:gd name="connsiteY1" fmla="*/ 0 h 6858000"/>
                <a:gd name="connsiteX2" fmla="*/ 1741714 w 3141761"/>
                <a:gd name="connsiteY2" fmla="*/ 1262064 h 6858000"/>
                <a:gd name="connsiteX3" fmla="*/ 3141761 w 3141761"/>
                <a:gd name="connsiteY3" fmla="*/ 2940051 h 6858000"/>
                <a:gd name="connsiteX4" fmla="*/ 1741714 w 3141761"/>
                <a:gd name="connsiteY4" fmla="*/ 1671638 h 6858000"/>
                <a:gd name="connsiteX5" fmla="*/ 1741714 w 3141761"/>
                <a:gd name="connsiteY5" fmla="*/ 6858000 h 6858000"/>
                <a:gd name="connsiteX6" fmla="*/ 0 w 3141761"/>
                <a:gd name="connsiteY6" fmla="*/ 6858000 h 6858000"/>
                <a:gd name="connsiteX7" fmla="*/ 0 w 3141761"/>
                <a:gd name="connsiteY7" fmla="*/ 0 h 6858000"/>
                <a:gd name="connsiteX0" fmla="*/ 0 w 3141761"/>
                <a:gd name="connsiteY0" fmla="*/ 0 h 6858000"/>
                <a:gd name="connsiteX1" fmla="*/ 1741714 w 3141761"/>
                <a:gd name="connsiteY1" fmla="*/ 0 h 6858000"/>
                <a:gd name="connsiteX2" fmla="*/ 1741714 w 3141761"/>
                <a:gd name="connsiteY2" fmla="*/ 1262064 h 6858000"/>
                <a:gd name="connsiteX3" fmla="*/ 3141761 w 3141761"/>
                <a:gd name="connsiteY3" fmla="*/ 2940051 h 6858000"/>
                <a:gd name="connsiteX4" fmla="*/ 1748368 w 3141761"/>
                <a:gd name="connsiteY4" fmla="*/ 1836738 h 6858000"/>
                <a:gd name="connsiteX5" fmla="*/ 1741714 w 3141761"/>
                <a:gd name="connsiteY5" fmla="*/ 6858000 h 6858000"/>
                <a:gd name="connsiteX6" fmla="*/ 0 w 3141761"/>
                <a:gd name="connsiteY6" fmla="*/ 6858000 h 6858000"/>
                <a:gd name="connsiteX7" fmla="*/ 0 w 3141761"/>
                <a:gd name="connsiteY7" fmla="*/ 0 h 6858000"/>
                <a:gd name="connsiteX0" fmla="*/ 0 w 3021997"/>
                <a:gd name="connsiteY0" fmla="*/ 0 h 6858000"/>
                <a:gd name="connsiteX1" fmla="*/ 1741714 w 3021997"/>
                <a:gd name="connsiteY1" fmla="*/ 0 h 6858000"/>
                <a:gd name="connsiteX2" fmla="*/ 1741714 w 3021997"/>
                <a:gd name="connsiteY2" fmla="*/ 1262064 h 6858000"/>
                <a:gd name="connsiteX3" fmla="*/ 3021997 w 3021997"/>
                <a:gd name="connsiteY3" fmla="*/ 2825751 h 6858000"/>
                <a:gd name="connsiteX4" fmla="*/ 1748368 w 3021997"/>
                <a:gd name="connsiteY4" fmla="*/ 1836738 h 6858000"/>
                <a:gd name="connsiteX5" fmla="*/ 1741714 w 3021997"/>
                <a:gd name="connsiteY5" fmla="*/ 6858000 h 6858000"/>
                <a:gd name="connsiteX6" fmla="*/ 0 w 3021997"/>
                <a:gd name="connsiteY6" fmla="*/ 6858000 h 6858000"/>
                <a:gd name="connsiteX7" fmla="*/ 0 w 3021997"/>
                <a:gd name="connsiteY7" fmla="*/ 0 h 6858000"/>
                <a:gd name="connsiteX0" fmla="*/ 0 w 3021997"/>
                <a:gd name="connsiteY0" fmla="*/ 0 h 6858000"/>
                <a:gd name="connsiteX1" fmla="*/ 1741714 w 3021997"/>
                <a:gd name="connsiteY1" fmla="*/ 0 h 6858000"/>
                <a:gd name="connsiteX2" fmla="*/ 2014511 w 3021997"/>
                <a:gd name="connsiteY2" fmla="*/ 4764 h 6858000"/>
                <a:gd name="connsiteX3" fmla="*/ 3021997 w 3021997"/>
                <a:gd name="connsiteY3" fmla="*/ 2825751 h 6858000"/>
                <a:gd name="connsiteX4" fmla="*/ 1748368 w 3021997"/>
                <a:gd name="connsiteY4" fmla="*/ 1836738 h 6858000"/>
                <a:gd name="connsiteX5" fmla="*/ 1741714 w 3021997"/>
                <a:gd name="connsiteY5" fmla="*/ 6858000 h 6858000"/>
                <a:gd name="connsiteX6" fmla="*/ 0 w 3021997"/>
                <a:gd name="connsiteY6" fmla="*/ 6858000 h 6858000"/>
                <a:gd name="connsiteX7" fmla="*/ 0 w 3021997"/>
                <a:gd name="connsiteY7" fmla="*/ 0 h 6858000"/>
                <a:gd name="connsiteX0" fmla="*/ 0 w 3021997"/>
                <a:gd name="connsiteY0" fmla="*/ 0 h 6858000"/>
                <a:gd name="connsiteX1" fmla="*/ 1741714 w 3021997"/>
                <a:gd name="connsiteY1" fmla="*/ 0 h 6858000"/>
                <a:gd name="connsiteX2" fmla="*/ 2014511 w 3021997"/>
                <a:gd name="connsiteY2" fmla="*/ 4764 h 6858000"/>
                <a:gd name="connsiteX3" fmla="*/ 3021997 w 3021997"/>
                <a:gd name="connsiteY3" fmla="*/ 2825751 h 6858000"/>
                <a:gd name="connsiteX4" fmla="*/ 1748368 w 3021997"/>
                <a:gd name="connsiteY4" fmla="*/ 1900238 h 6858000"/>
                <a:gd name="connsiteX5" fmla="*/ 1741714 w 3021997"/>
                <a:gd name="connsiteY5" fmla="*/ 6858000 h 6858000"/>
                <a:gd name="connsiteX6" fmla="*/ 0 w 3021997"/>
                <a:gd name="connsiteY6" fmla="*/ 6858000 h 6858000"/>
                <a:gd name="connsiteX7" fmla="*/ 0 w 3021997"/>
                <a:gd name="connsiteY7" fmla="*/ 0 h 6858000"/>
                <a:gd name="connsiteX0" fmla="*/ 0 w 3021997"/>
                <a:gd name="connsiteY0" fmla="*/ 12700 h 6870700"/>
                <a:gd name="connsiteX1" fmla="*/ 1096317 w 3021997"/>
                <a:gd name="connsiteY1" fmla="*/ 0 h 6870700"/>
                <a:gd name="connsiteX2" fmla="*/ 2014511 w 3021997"/>
                <a:gd name="connsiteY2" fmla="*/ 17464 h 6870700"/>
                <a:gd name="connsiteX3" fmla="*/ 3021997 w 3021997"/>
                <a:gd name="connsiteY3" fmla="*/ 2838451 h 6870700"/>
                <a:gd name="connsiteX4" fmla="*/ 1748368 w 3021997"/>
                <a:gd name="connsiteY4" fmla="*/ 1912938 h 6870700"/>
                <a:gd name="connsiteX5" fmla="*/ 1741714 w 3021997"/>
                <a:gd name="connsiteY5" fmla="*/ 6870700 h 6870700"/>
                <a:gd name="connsiteX6" fmla="*/ 0 w 3021997"/>
                <a:gd name="connsiteY6" fmla="*/ 6870700 h 6870700"/>
                <a:gd name="connsiteX7" fmla="*/ 0 w 3021997"/>
                <a:gd name="connsiteY7" fmla="*/ 12700 h 6870700"/>
                <a:gd name="connsiteX0" fmla="*/ 0 w 3021997"/>
                <a:gd name="connsiteY0" fmla="*/ 0 h 6858000"/>
                <a:gd name="connsiteX1" fmla="*/ 2014511 w 3021997"/>
                <a:gd name="connsiteY1" fmla="*/ 4764 h 6858000"/>
                <a:gd name="connsiteX2" fmla="*/ 3021997 w 3021997"/>
                <a:gd name="connsiteY2" fmla="*/ 2825751 h 6858000"/>
                <a:gd name="connsiteX3" fmla="*/ 1748368 w 3021997"/>
                <a:gd name="connsiteY3" fmla="*/ 1900238 h 6858000"/>
                <a:gd name="connsiteX4" fmla="*/ 1741714 w 3021997"/>
                <a:gd name="connsiteY4" fmla="*/ 6858000 h 6858000"/>
                <a:gd name="connsiteX5" fmla="*/ 0 w 3021997"/>
                <a:gd name="connsiteY5" fmla="*/ 6858000 h 6858000"/>
                <a:gd name="connsiteX6" fmla="*/ 0 w 3021997"/>
                <a:gd name="connsiteY6" fmla="*/ 0 h 6858000"/>
                <a:gd name="connsiteX0" fmla="*/ 0 w 3021997"/>
                <a:gd name="connsiteY0" fmla="*/ 0 h 6858000"/>
                <a:gd name="connsiteX1" fmla="*/ 1382421 w 3021997"/>
                <a:gd name="connsiteY1" fmla="*/ 93664 h 6858000"/>
                <a:gd name="connsiteX2" fmla="*/ 3021997 w 3021997"/>
                <a:gd name="connsiteY2" fmla="*/ 2825751 h 6858000"/>
                <a:gd name="connsiteX3" fmla="*/ 1748368 w 3021997"/>
                <a:gd name="connsiteY3" fmla="*/ 1900238 h 6858000"/>
                <a:gd name="connsiteX4" fmla="*/ 1741714 w 3021997"/>
                <a:gd name="connsiteY4" fmla="*/ 6858000 h 6858000"/>
                <a:gd name="connsiteX5" fmla="*/ 0 w 3021997"/>
                <a:gd name="connsiteY5" fmla="*/ 6858000 h 6858000"/>
                <a:gd name="connsiteX6" fmla="*/ 0 w 3021997"/>
                <a:gd name="connsiteY6" fmla="*/ 0 h 6858000"/>
                <a:gd name="connsiteX0" fmla="*/ 0 w 3021997"/>
                <a:gd name="connsiteY0" fmla="*/ 7936 h 6865936"/>
                <a:gd name="connsiteX1" fmla="*/ 1342499 w 3021997"/>
                <a:gd name="connsiteY1" fmla="*/ 0 h 6865936"/>
                <a:gd name="connsiteX2" fmla="*/ 3021997 w 3021997"/>
                <a:gd name="connsiteY2" fmla="*/ 2833687 h 6865936"/>
                <a:gd name="connsiteX3" fmla="*/ 1748368 w 3021997"/>
                <a:gd name="connsiteY3" fmla="*/ 1908174 h 6865936"/>
                <a:gd name="connsiteX4" fmla="*/ 1741714 w 3021997"/>
                <a:gd name="connsiteY4" fmla="*/ 6865936 h 6865936"/>
                <a:gd name="connsiteX5" fmla="*/ 0 w 3021997"/>
                <a:gd name="connsiteY5" fmla="*/ 6865936 h 6865936"/>
                <a:gd name="connsiteX6" fmla="*/ 0 w 3021997"/>
                <a:gd name="connsiteY6" fmla="*/ 7936 h 6865936"/>
                <a:gd name="connsiteX0" fmla="*/ 0 w 3021997"/>
                <a:gd name="connsiteY0" fmla="*/ 7936 h 6865936"/>
                <a:gd name="connsiteX1" fmla="*/ 1342499 w 3021997"/>
                <a:gd name="connsiteY1" fmla="*/ 0 h 6865936"/>
                <a:gd name="connsiteX2" fmla="*/ 3021997 w 3021997"/>
                <a:gd name="connsiteY2" fmla="*/ 2833687 h 6865936"/>
                <a:gd name="connsiteX3" fmla="*/ 1781636 w 3021997"/>
                <a:gd name="connsiteY3" fmla="*/ 1908174 h 6865936"/>
                <a:gd name="connsiteX4" fmla="*/ 1741714 w 3021997"/>
                <a:gd name="connsiteY4" fmla="*/ 6865936 h 6865936"/>
                <a:gd name="connsiteX5" fmla="*/ 0 w 3021997"/>
                <a:gd name="connsiteY5" fmla="*/ 6865936 h 6865936"/>
                <a:gd name="connsiteX6" fmla="*/ 0 w 3021997"/>
                <a:gd name="connsiteY6" fmla="*/ 7936 h 6865936"/>
                <a:gd name="connsiteX0" fmla="*/ 0 w 2303410"/>
                <a:gd name="connsiteY0" fmla="*/ 7936 h 6865936"/>
                <a:gd name="connsiteX1" fmla="*/ 1342499 w 2303410"/>
                <a:gd name="connsiteY1" fmla="*/ 0 h 6865936"/>
                <a:gd name="connsiteX2" fmla="*/ 2303410 w 2303410"/>
                <a:gd name="connsiteY2" fmla="*/ 2884487 h 6865936"/>
                <a:gd name="connsiteX3" fmla="*/ 1781636 w 2303410"/>
                <a:gd name="connsiteY3" fmla="*/ 1908174 h 6865936"/>
                <a:gd name="connsiteX4" fmla="*/ 1741714 w 2303410"/>
                <a:gd name="connsiteY4" fmla="*/ 6865936 h 6865936"/>
                <a:gd name="connsiteX5" fmla="*/ 0 w 2303410"/>
                <a:gd name="connsiteY5" fmla="*/ 6865936 h 6865936"/>
                <a:gd name="connsiteX6" fmla="*/ 0 w 2303410"/>
                <a:gd name="connsiteY6" fmla="*/ 7936 h 6865936"/>
                <a:gd name="connsiteX0" fmla="*/ 0 w 2303410"/>
                <a:gd name="connsiteY0" fmla="*/ 7936 h 6865936"/>
                <a:gd name="connsiteX1" fmla="*/ 1342499 w 2303410"/>
                <a:gd name="connsiteY1" fmla="*/ 0 h 6865936"/>
                <a:gd name="connsiteX2" fmla="*/ 2303410 w 2303410"/>
                <a:gd name="connsiteY2" fmla="*/ 2884487 h 6865936"/>
                <a:gd name="connsiteX3" fmla="*/ 1502186 w 2303410"/>
                <a:gd name="connsiteY3" fmla="*/ 2212974 h 6865936"/>
                <a:gd name="connsiteX4" fmla="*/ 1741714 w 2303410"/>
                <a:gd name="connsiteY4" fmla="*/ 6865936 h 6865936"/>
                <a:gd name="connsiteX5" fmla="*/ 0 w 2303410"/>
                <a:gd name="connsiteY5" fmla="*/ 6865936 h 6865936"/>
                <a:gd name="connsiteX6" fmla="*/ 0 w 2303410"/>
                <a:gd name="connsiteY6" fmla="*/ 7936 h 6865936"/>
                <a:gd name="connsiteX0" fmla="*/ 0 w 2303410"/>
                <a:gd name="connsiteY0" fmla="*/ 7936 h 6891336"/>
                <a:gd name="connsiteX1" fmla="*/ 1342499 w 2303410"/>
                <a:gd name="connsiteY1" fmla="*/ 0 h 6891336"/>
                <a:gd name="connsiteX2" fmla="*/ 2303410 w 2303410"/>
                <a:gd name="connsiteY2" fmla="*/ 2884487 h 6891336"/>
                <a:gd name="connsiteX3" fmla="*/ 1502186 w 2303410"/>
                <a:gd name="connsiteY3" fmla="*/ 2212974 h 6891336"/>
                <a:gd name="connsiteX4" fmla="*/ 1409035 w 2303410"/>
                <a:gd name="connsiteY4" fmla="*/ 6891336 h 6891336"/>
                <a:gd name="connsiteX5" fmla="*/ 0 w 2303410"/>
                <a:gd name="connsiteY5" fmla="*/ 6865936 h 6891336"/>
                <a:gd name="connsiteX6" fmla="*/ 0 w 2303410"/>
                <a:gd name="connsiteY6" fmla="*/ 7936 h 6891336"/>
                <a:gd name="connsiteX0" fmla="*/ 0 w 2303410"/>
                <a:gd name="connsiteY0" fmla="*/ 7936 h 6865936"/>
                <a:gd name="connsiteX1" fmla="*/ 1342499 w 2303410"/>
                <a:gd name="connsiteY1" fmla="*/ 0 h 6865936"/>
                <a:gd name="connsiteX2" fmla="*/ 2303410 w 2303410"/>
                <a:gd name="connsiteY2" fmla="*/ 2884487 h 6865936"/>
                <a:gd name="connsiteX3" fmla="*/ 1502186 w 2303410"/>
                <a:gd name="connsiteY3" fmla="*/ 2212974 h 6865936"/>
                <a:gd name="connsiteX4" fmla="*/ 2234079 w 2303410"/>
                <a:gd name="connsiteY4" fmla="*/ 6865936 h 6865936"/>
                <a:gd name="connsiteX5" fmla="*/ 0 w 2303410"/>
                <a:gd name="connsiteY5" fmla="*/ 6865936 h 6865936"/>
                <a:gd name="connsiteX6" fmla="*/ 0 w 2303410"/>
                <a:gd name="connsiteY6" fmla="*/ 7936 h 6865936"/>
                <a:gd name="connsiteX0" fmla="*/ 0 w 2303410"/>
                <a:gd name="connsiteY0" fmla="*/ 7936 h 6865936"/>
                <a:gd name="connsiteX1" fmla="*/ 1342499 w 2303410"/>
                <a:gd name="connsiteY1" fmla="*/ 0 h 6865936"/>
                <a:gd name="connsiteX2" fmla="*/ 2303410 w 2303410"/>
                <a:gd name="connsiteY2" fmla="*/ 2884487 h 6865936"/>
                <a:gd name="connsiteX3" fmla="*/ 1502186 w 2303410"/>
                <a:gd name="connsiteY3" fmla="*/ 2212974 h 6865936"/>
                <a:gd name="connsiteX4" fmla="*/ 1794943 w 2303410"/>
                <a:gd name="connsiteY4" fmla="*/ 6726236 h 6865936"/>
                <a:gd name="connsiteX5" fmla="*/ 0 w 2303410"/>
                <a:gd name="connsiteY5" fmla="*/ 6865936 h 6865936"/>
                <a:gd name="connsiteX6" fmla="*/ 0 w 2303410"/>
                <a:gd name="connsiteY6" fmla="*/ 7936 h 6865936"/>
                <a:gd name="connsiteX0" fmla="*/ 0 w 2303410"/>
                <a:gd name="connsiteY0" fmla="*/ 7936 h 6954836"/>
                <a:gd name="connsiteX1" fmla="*/ 1342499 w 2303410"/>
                <a:gd name="connsiteY1" fmla="*/ 0 h 6954836"/>
                <a:gd name="connsiteX2" fmla="*/ 2303410 w 2303410"/>
                <a:gd name="connsiteY2" fmla="*/ 2884487 h 6954836"/>
                <a:gd name="connsiteX3" fmla="*/ 1502186 w 2303410"/>
                <a:gd name="connsiteY3" fmla="*/ 2212974 h 6954836"/>
                <a:gd name="connsiteX4" fmla="*/ 2047779 w 2303410"/>
                <a:gd name="connsiteY4" fmla="*/ 6954836 h 6954836"/>
                <a:gd name="connsiteX5" fmla="*/ 0 w 2303410"/>
                <a:gd name="connsiteY5" fmla="*/ 6865936 h 6954836"/>
                <a:gd name="connsiteX6" fmla="*/ 0 w 2303410"/>
                <a:gd name="connsiteY6" fmla="*/ 7936 h 6954836"/>
                <a:gd name="connsiteX0" fmla="*/ 0 w 2303410"/>
                <a:gd name="connsiteY0" fmla="*/ 7936 h 6954836"/>
                <a:gd name="connsiteX1" fmla="*/ 1342499 w 2303410"/>
                <a:gd name="connsiteY1" fmla="*/ 0 h 6954836"/>
                <a:gd name="connsiteX2" fmla="*/ 2303410 w 2303410"/>
                <a:gd name="connsiteY2" fmla="*/ 2884487 h 6954836"/>
                <a:gd name="connsiteX3" fmla="*/ 1282618 w 2303410"/>
                <a:gd name="connsiteY3" fmla="*/ 1743074 h 6954836"/>
                <a:gd name="connsiteX4" fmla="*/ 2047779 w 2303410"/>
                <a:gd name="connsiteY4" fmla="*/ 6954836 h 6954836"/>
                <a:gd name="connsiteX5" fmla="*/ 0 w 2303410"/>
                <a:gd name="connsiteY5" fmla="*/ 6865936 h 6954836"/>
                <a:gd name="connsiteX6" fmla="*/ 0 w 2303410"/>
                <a:gd name="connsiteY6" fmla="*/ 7936 h 6954836"/>
                <a:gd name="connsiteX0" fmla="*/ 0 w 2316717"/>
                <a:gd name="connsiteY0" fmla="*/ 7936 h 6954836"/>
                <a:gd name="connsiteX1" fmla="*/ 1342499 w 2316717"/>
                <a:gd name="connsiteY1" fmla="*/ 0 h 6954836"/>
                <a:gd name="connsiteX2" fmla="*/ 2316717 w 2316717"/>
                <a:gd name="connsiteY2" fmla="*/ 2859087 h 6954836"/>
                <a:gd name="connsiteX3" fmla="*/ 1282618 w 2316717"/>
                <a:gd name="connsiteY3" fmla="*/ 17430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16717"/>
                <a:gd name="connsiteY0" fmla="*/ 7936 h 6954836"/>
                <a:gd name="connsiteX1" fmla="*/ 1189467 w 2316717"/>
                <a:gd name="connsiteY1" fmla="*/ 0 h 6954836"/>
                <a:gd name="connsiteX2" fmla="*/ 2316717 w 2316717"/>
                <a:gd name="connsiteY2" fmla="*/ 2859087 h 6954836"/>
                <a:gd name="connsiteX3" fmla="*/ 1282618 w 2316717"/>
                <a:gd name="connsiteY3" fmla="*/ 17430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16717"/>
                <a:gd name="connsiteY0" fmla="*/ 7936 h 6954836"/>
                <a:gd name="connsiteX1" fmla="*/ 1189467 w 2316717"/>
                <a:gd name="connsiteY1" fmla="*/ 0 h 6954836"/>
                <a:gd name="connsiteX2" fmla="*/ 2316717 w 2316717"/>
                <a:gd name="connsiteY2" fmla="*/ 2859087 h 6954836"/>
                <a:gd name="connsiteX3" fmla="*/ 1222736 w 2316717"/>
                <a:gd name="connsiteY3" fmla="*/ 19462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16717"/>
                <a:gd name="connsiteY0" fmla="*/ 7936 h 6954836"/>
                <a:gd name="connsiteX1" fmla="*/ 1189467 w 2316717"/>
                <a:gd name="connsiteY1" fmla="*/ 0 h 6954836"/>
                <a:gd name="connsiteX2" fmla="*/ 2316717 w 2316717"/>
                <a:gd name="connsiteY2" fmla="*/ 2859087 h 6954836"/>
                <a:gd name="connsiteX3" fmla="*/ 1275965 w 2316717"/>
                <a:gd name="connsiteY3" fmla="*/ 19716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16717"/>
                <a:gd name="connsiteY0" fmla="*/ 7936 h 6954836"/>
                <a:gd name="connsiteX1" fmla="*/ 1189467 w 2316717"/>
                <a:gd name="connsiteY1" fmla="*/ 0 h 6954836"/>
                <a:gd name="connsiteX2" fmla="*/ 2316717 w 2316717"/>
                <a:gd name="connsiteY2" fmla="*/ 2859087 h 6954836"/>
                <a:gd name="connsiteX3" fmla="*/ 1355808 w 2316717"/>
                <a:gd name="connsiteY3" fmla="*/ 20986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30024"/>
                <a:gd name="connsiteY0" fmla="*/ 7936 h 6954836"/>
                <a:gd name="connsiteX1" fmla="*/ 1189467 w 2330024"/>
                <a:gd name="connsiteY1" fmla="*/ 0 h 6954836"/>
                <a:gd name="connsiteX2" fmla="*/ 2330024 w 2330024"/>
                <a:gd name="connsiteY2" fmla="*/ 2884487 h 6954836"/>
                <a:gd name="connsiteX3" fmla="*/ 1355808 w 2330024"/>
                <a:gd name="connsiteY3" fmla="*/ 2098674 h 6954836"/>
                <a:gd name="connsiteX4" fmla="*/ 2047779 w 2330024"/>
                <a:gd name="connsiteY4" fmla="*/ 6954836 h 6954836"/>
                <a:gd name="connsiteX5" fmla="*/ 0 w 2330024"/>
                <a:gd name="connsiteY5" fmla="*/ 6865936 h 6954836"/>
                <a:gd name="connsiteX6" fmla="*/ 0 w 2330024"/>
                <a:gd name="connsiteY6" fmla="*/ 7936 h 6954836"/>
                <a:gd name="connsiteX0" fmla="*/ 0 w 2363292"/>
                <a:gd name="connsiteY0" fmla="*/ 7936 h 6954836"/>
                <a:gd name="connsiteX1" fmla="*/ 1189467 w 2363292"/>
                <a:gd name="connsiteY1" fmla="*/ 0 h 6954836"/>
                <a:gd name="connsiteX2" fmla="*/ 2363292 w 2363292"/>
                <a:gd name="connsiteY2" fmla="*/ 2859087 h 6954836"/>
                <a:gd name="connsiteX3" fmla="*/ 1355808 w 2363292"/>
                <a:gd name="connsiteY3" fmla="*/ 2098674 h 6954836"/>
                <a:gd name="connsiteX4" fmla="*/ 2047779 w 2363292"/>
                <a:gd name="connsiteY4" fmla="*/ 6954836 h 6954836"/>
                <a:gd name="connsiteX5" fmla="*/ 0 w 2363292"/>
                <a:gd name="connsiteY5" fmla="*/ 6865936 h 6954836"/>
                <a:gd name="connsiteX6" fmla="*/ 0 w 2363292"/>
                <a:gd name="connsiteY6" fmla="*/ 7936 h 69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292" h="6954836">
                  <a:moveTo>
                    <a:pt x="0" y="7936"/>
                  </a:moveTo>
                  <a:lnTo>
                    <a:pt x="1189467" y="0"/>
                  </a:lnTo>
                  <a:lnTo>
                    <a:pt x="2363292" y="2859087"/>
                  </a:lnTo>
                  <a:lnTo>
                    <a:pt x="1355808" y="2098674"/>
                  </a:lnTo>
                  <a:lnTo>
                    <a:pt x="2047779" y="6954836"/>
                  </a:lnTo>
                  <a:lnTo>
                    <a:pt x="0" y="6865936"/>
                  </a:lnTo>
                  <a:lnTo>
                    <a:pt x="0" y="7936"/>
                  </a:lnTo>
                  <a:close/>
                </a:path>
              </a:pathLst>
            </a:custGeom>
            <a:gradFill flip="none" rotWithShape="1">
              <a:gsLst>
                <a:gs pos="60000">
                  <a:srgbClr val="207A9F"/>
                </a:gs>
                <a:gs pos="0">
                  <a:srgbClr val="0EABDC"/>
                </a:gs>
                <a:gs pos="100000">
                  <a:srgbClr val="2F4F69"/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27C859-6A8F-4F9C-A544-C53C1DE9FE5D}"/>
                </a:ext>
              </a:extLst>
            </p:cNvPr>
            <p:cNvSpPr txBox="1"/>
            <p:nvPr/>
          </p:nvSpPr>
          <p:spPr>
            <a:xfrm>
              <a:off x="62287" y="604688"/>
              <a:ext cx="2781300" cy="5078313"/>
            </a:xfrm>
            <a:prstGeom prst="rect">
              <a:avLst/>
            </a:prstGeom>
            <a:noFill/>
            <a:effectLst>
              <a:glow rad="736600">
                <a:schemeClr val="accent1">
                  <a:alpha val="40000"/>
                </a:schemeClr>
              </a:glow>
              <a:outerShdw blurRad="50800" dist="50800" dir="5400000" algn="ctr" rotWithShape="0">
                <a:schemeClr val="bg1">
                  <a:alpha val="18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Identifying Needs: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Fiona seeks a quick and easy way to book hot spots daily.</a:t>
              </a:r>
            </a:p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Platform Exploration: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Finds a platform with a quick booking process.</a:t>
              </a:r>
            </a:p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Booking Process: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 Searches, filters by amenities like reliable Wi-Fi, and books a spot.</a:t>
              </a:r>
            </a:p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Amenities Information: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Requests more detailed amenity information.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E710E3-7AE7-429E-A6B3-921F1EECD33C}"/>
              </a:ext>
            </a:extLst>
          </p:cNvPr>
          <p:cNvSpPr txBox="1"/>
          <p:nvPr/>
        </p:nvSpPr>
        <p:spPr>
          <a:xfrm rot="919472">
            <a:off x="10517033" y="2596998"/>
            <a:ext cx="132279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EE853E"/>
                </a:solidFill>
              </a:rPr>
              <a:t>Fiona</a:t>
            </a:r>
            <a:endParaRPr lang="en-US" dirty="0">
              <a:solidFill>
                <a:srgbClr val="EE853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4818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35AF2C-B2AE-44B1-9B87-FC61C6D119B6}"/>
              </a:ext>
            </a:extLst>
          </p:cNvPr>
          <p:cNvSpPr/>
          <p:nvPr/>
        </p:nvSpPr>
        <p:spPr>
          <a:xfrm>
            <a:off x="6258560" y="548640"/>
            <a:ext cx="3383280" cy="4389120"/>
          </a:xfrm>
          <a:prstGeom prst="ellipse">
            <a:avLst/>
          </a:prstGeom>
          <a:blipFill dpi="0" rotWithShape="1">
            <a:blip r:embed="rId5">
              <a:alphaModFix amt="94000"/>
            </a:blip>
            <a:srcRect/>
            <a:stretch>
              <a:fillRect l="-10405" t="-437" r="-1459" b="-1221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783FF-1F60-4FC3-9407-AFC0813CFA0B}"/>
              </a:ext>
            </a:extLst>
          </p:cNvPr>
          <p:cNvSpPr/>
          <p:nvPr/>
        </p:nvSpPr>
        <p:spPr>
          <a:xfrm>
            <a:off x="4368800" y="5590668"/>
            <a:ext cx="6388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28 years old, </a:t>
            </a:r>
          </a:p>
          <a:p>
            <a:r>
              <a:rPr lang="en-US" dirty="0"/>
              <a:t>Remote</a:t>
            </a:r>
          </a:p>
          <a:p>
            <a:r>
              <a:rPr lang="en-US" dirty="0"/>
              <a:t>worker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710E3-7AE7-429E-A6B3-921F1EECD33C}"/>
              </a:ext>
            </a:extLst>
          </p:cNvPr>
          <p:cNvSpPr txBox="1"/>
          <p:nvPr/>
        </p:nvSpPr>
        <p:spPr>
          <a:xfrm rot="919472">
            <a:off x="10230106" y="2564563"/>
            <a:ext cx="156645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EE853E"/>
                </a:solidFill>
              </a:rPr>
              <a:t>Rachel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7BA9F0-3424-4628-910F-2712AE624268}"/>
              </a:ext>
            </a:extLst>
          </p:cNvPr>
          <p:cNvGrpSpPr/>
          <p:nvPr/>
        </p:nvGrpSpPr>
        <p:grpSpPr>
          <a:xfrm>
            <a:off x="-40528" y="-1"/>
            <a:ext cx="4510927" cy="7055724"/>
            <a:chOff x="-40528" y="-1"/>
            <a:chExt cx="4510927" cy="7055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B145FD-8140-40AB-9B50-229242EB7A8F}"/>
                </a:ext>
              </a:extLst>
            </p:cNvPr>
            <p:cNvGrpSpPr/>
            <p:nvPr/>
          </p:nvGrpSpPr>
          <p:grpSpPr>
            <a:xfrm>
              <a:off x="-40528" y="-1"/>
              <a:ext cx="4510927" cy="6933723"/>
              <a:chOff x="-40528" y="-1"/>
              <a:chExt cx="4510927" cy="693372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0099F28-8A74-4522-96C3-25DE554CC1F2}"/>
                  </a:ext>
                </a:extLst>
              </p:cNvPr>
              <p:cNvSpPr/>
              <p:nvPr/>
            </p:nvSpPr>
            <p:spPr>
              <a:xfrm>
                <a:off x="-40528" y="-1"/>
                <a:ext cx="4510927" cy="6933723"/>
              </a:xfrm>
              <a:custGeom>
                <a:avLst/>
                <a:gdLst>
                  <a:gd name="connsiteX0" fmla="*/ 0 w 2170338"/>
                  <a:gd name="connsiteY0" fmla="*/ 0 h 6858000"/>
                  <a:gd name="connsiteX1" fmla="*/ 1741714 w 2170338"/>
                  <a:gd name="connsiteY1" fmla="*/ 0 h 6858000"/>
                  <a:gd name="connsiteX2" fmla="*/ 1741714 w 2170338"/>
                  <a:gd name="connsiteY2" fmla="*/ 1262064 h 6858000"/>
                  <a:gd name="connsiteX3" fmla="*/ 2170338 w 2170338"/>
                  <a:gd name="connsiteY3" fmla="*/ 1466851 h 6858000"/>
                  <a:gd name="connsiteX4" fmla="*/ 1741714 w 2170338"/>
                  <a:gd name="connsiteY4" fmla="*/ 1671638 h 6858000"/>
                  <a:gd name="connsiteX5" fmla="*/ 1741714 w 2170338"/>
                  <a:gd name="connsiteY5" fmla="*/ 6858000 h 6858000"/>
                  <a:gd name="connsiteX6" fmla="*/ 0 w 2170338"/>
                  <a:gd name="connsiteY6" fmla="*/ 6858000 h 6858000"/>
                  <a:gd name="connsiteX0" fmla="*/ 0 w 3141761"/>
                  <a:gd name="connsiteY0" fmla="*/ 0 h 6858000"/>
                  <a:gd name="connsiteX1" fmla="*/ 1741714 w 3141761"/>
                  <a:gd name="connsiteY1" fmla="*/ 0 h 6858000"/>
                  <a:gd name="connsiteX2" fmla="*/ 1741714 w 3141761"/>
                  <a:gd name="connsiteY2" fmla="*/ 1262064 h 6858000"/>
                  <a:gd name="connsiteX3" fmla="*/ 3141761 w 3141761"/>
                  <a:gd name="connsiteY3" fmla="*/ 2940051 h 6858000"/>
                  <a:gd name="connsiteX4" fmla="*/ 1741714 w 3141761"/>
                  <a:gd name="connsiteY4" fmla="*/ 1671638 h 6858000"/>
                  <a:gd name="connsiteX5" fmla="*/ 1741714 w 3141761"/>
                  <a:gd name="connsiteY5" fmla="*/ 6858000 h 6858000"/>
                  <a:gd name="connsiteX6" fmla="*/ 0 w 3141761"/>
                  <a:gd name="connsiteY6" fmla="*/ 6858000 h 6858000"/>
                  <a:gd name="connsiteX7" fmla="*/ 0 w 3141761"/>
                  <a:gd name="connsiteY7" fmla="*/ 0 h 6858000"/>
                  <a:gd name="connsiteX0" fmla="*/ 0 w 3141761"/>
                  <a:gd name="connsiteY0" fmla="*/ 0 h 6858000"/>
                  <a:gd name="connsiteX1" fmla="*/ 1741714 w 3141761"/>
                  <a:gd name="connsiteY1" fmla="*/ 0 h 6858000"/>
                  <a:gd name="connsiteX2" fmla="*/ 1741714 w 3141761"/>
                  <a:gd name="connsiteY2" fmla="*/ 1262064 h 6858000"/>
                  <a:gd name="connsiteX3" fmla="*/ 3141761 w 3141761"/>
                  <a:gd name="connsiteY3" fmla="*/ 2940051 h 6858000"/>
                  <a:gd name="connsiteX4" fmla="*/ 1748368 w 3141761"/>
                  <a:gd name="connsiteY4" fmla="*/ 1836738 h 6858000"/>
                  <a:gd name="connsiteX5" fmla="*/ 1741714 w 3141761"/>
                  <a:gd name="connsiteY5" fmla="*/ 6858000 h 6858000"/>
                  <a:gd name="connsiteX6" fmla="*/ 0 w 3141761"/>
                  <a:gd name="connsiteY6" fmla="*/ 6858000 h 6858000"/>
                  <a:gd name="connsiteX7" fmla="*/ 0 w 3141761"/>
                  <a:gd name="connsiteY7" fmla="*/ 0 h 6858000"/>
                  <a:gd name="connsiteX0" fmla="*/ 0 w 3021997"/>
                  <a:gd name="connsiteY0" fmla="*/ 0 h 6858000"/>
                  <a:gd name="connsiteX1" fmla="*/ 1741714 w 3021997"/>
                  <a:gd name="connsiteY1" fmla="*/ 0 h 6858000"/>
                  <a:gd name="connsiteX2" fmla="*/ 1741714 w 3021997"/>
                  <a:gd name="connsiteY2" fmla="*/ 1262064 h 6858000"/>
                  <a:gd name="connsiteX3" fmla="*/ 3021997 w 3021997"/>
                  <a:gd name="connsiteY3" fmla="*/ 2825751 h 6858000"/>
                  <a:gd name="connsiteX4" fmla="*/ 1748368 w 3021997"/>
                  <a:gd name="connsiteY4" fmla="*/ 1836738 h 6858000"/>
                  <a:gd name="connsiteX5" fmla="*/ 1741714 w 3021997"/>
                  <a:gd name="connsiteY5" fmla="*/ 6858000 h 6858000"/>
                  <a:gd name="connsiteX6" fmla="*/ 0 w 3021997"/>
                  <a:gd name="connsiteY6" fmla="*/ 6858000 h 6858000"/>
                  <a:gd name="connsiteX7" fmla="*/ 0 w 3021997"/>
                  <a:gd name="connsiteY7" fmla="*/ 0 h 6858000"/>
                  <a:gd name="connsiteX0" fmla="*/ 0 w 3021997"/>
                  <a:gd name="connsiteY0" fmla="*/ 0 h 6858000"/>
                  <a:gd name="connsiteX1" fmla="*/ 1741714 w 3021997"/>
                  <a:gd name="connsiteY1" fmla="*/ 0 h 6858000"/>
                  <a:gd name="connsiteX2" fmla="*/ 2014511 w 3021997"/>
                  <a:gd name="connsiteY2" fmla="*/ 4764 h 6858000"/>
                  <a:gd name="connsiteX3" fmla="*/ 3021997 w 3021997"/>
                  <a:gd name="connsiteY3" fmla="*/ 2825751 h 6858000"/>
                  <a:gd name="connsiteX4" fmla="*/ 1748368 w 3021997"/>
                  <a:gd name="connsiteY4" fmla="*/ 1836738 h 6858000"/>
                  <a:gd name="connsiteX5" fmla="*/ 1741714 w 3021997"/>
                  <a:gd name="connsiteY5" fmla="*/ 6858000 h 6858000"/>
                  <a:gd name="connsiteX6" fmla="*/ 0 w 3021997"/>
                  <a:gd name="connsiteY6" fmla="*/ 6858000 h 6858000"/>
                  <a:gd name="connsiteX7" fmla="*/ 0 w 3021997"/>
                  <a:gd name="connsiteY7" fmla="*/ 0 h 6858000"/>
                  <a:gd name="connsiteX0" fmla="*/ 0 w 3021997"/>
                  <a:gd name="connsiteY0" fmla="*/ 0 h 6858000"/>
                  <a:gd name="connsiteX1" fmla="*/ 1741714 w 3021997"/>
                  <a:gd name="connsiteY1" fmla="*/ 0 h 6858000"/>
                  <a:gd name="connsiteX2" fmla="*/ 2014511 w 3021997"/>
                  <a:gd name="connsiteY2" fmla="*/ 4764 h 6858000"/>
                  <a:gd name="connsiteX3" fmla="*/ 3021997 w 3021997"/>
                  <a:gd name="connsiteY3" fmla="*/ 2825751 h 6858000"/>
                  <a:gd name="connsiteX4" fmla="*/ 1748368 w 3021997"/>
                  <a:gd name="connsiteY4" fmla="*/ 1900238 h 6858000"/>
                  <a:gd name="connsiteX5" fmla="*/ 1741714 w 3021997"/>
                  <a:gd name="connsiteY5" fmla="*/ 6858000 h 6858000"/>
                  <a:gd name="connsiteX6" fmla="*/ 0 w 3021997"/>
                  <a:gd name="connsiteY6" fmla="*/ 6858000 h 6858000"/>
                  <a:gd name="connsiteX7" fmla="*/ 0 w 3021997"/>
                  <a:gd name="connsiteY7" fmla="*/ 0 h 6858000"/>
                  <a:gd name="connsiteX0" fmla="*/ 0 w 3021997"/>
                  <a:gd name="connsiteY0" fmla="*/ 12700 h 6870700"/>
                  <a:gd name="connsiteX1" fmla="*/ 1096317 w 3021997"/>
                  <a:gd name="connsiteY1" fmla="*/ 0 h 6870700"/>
                  <a:gd name="connsiteX2" fmla="*/ 2014511 w 3021997"/>
                  <a:gd name="connsiteY2" fmla="*/ 17464 h 6870700"/>
                  <a:gd name="connsiteX3" fmla="*/ 3021997 w 3021997"/>
                  <a:gd name="connsiteY3" fmla="*/ 2838451 h 6870700"/>
                  <a:gd name="connsiteX4" fmla="*/ 1748368 w 3021997"/>
                  <a:gd name="connsiteY4" fmla="*/ 1912938 h 6870700"/>
                  <a:gd name="connsiteX5" fmla="*/ 1741714 w 3021997"/>
                  <a:gd name="connsiteY5" fmla="*/ 6870700 h 6870700"/>
                  <a:gd name="connsiteX6" fmla="*/ 0 w 3021997"/>
                  <a:gd name="connsiteY6" fmla="*/ 6870700 h 6870700"/>
                  <a:gd name="connsiteX7" fmla="*/ 0 w 3021997"/>
                  <a:gd name="connsiteY7" fmla="*/ 12700 h 6870700"/>
                  <a:gd name="connsiteX0" fmla="*/ 0 w 3021997"/>
                  <a:gd name="connsiteY0" fmla="*/ 0 h 6858000"/>
                  <a:gd name="connsiteX1" fmla="*/ 2014511 w 3021997"/>
                  <a:gd name="connsiteY1" fmla="*/ 4764 h 6858000"/>
                  <a:gd name="connsiteX2" fmla="*/ 3021997 w 3021997"/>
                  <a:gd name="connsiteY2" fmla="*/ 2825751 h 6858000"/>
                  <a:gd name="connsiteX3" fmla="*/ 1748368 w 3021997"/>
                  <a:gd name="connsiteY3" fmla="*/ 1900238 h 6858000"/>
                  <a:gd name="connsiteX4" fmla="*/ 1741714 w 3021997"/>
                  <a:gd name="connsiteY4" fmla="*/ 6858000 h 6858000"/>
                  <a:gd name="connsiteX5" fmla="*/ 0 w 3021997"/>
                  <a:gd name="connsiteY5" fmla="*/ 6858000 h 6858000"/>
                  <a:gd name="connsiteX6" fmla="*/ 0 w 3021997"/>
                  <a:gd name="connsiteY6" fmla="*/ 0 h 6858000"/>
                  <a:gd name="connsiteX0" fmla="*/ 0 w 3021997"/>
                  <a:gd name="connsiteY0" fmla="*/ 0 h 6858000"/>
                  <a:gd name="connsiteX1" fmla="*/ 1382421 w 3021997"/>
                  <a:gd name="connsiteY1" fmla="*/ 93664 h 6858000"/>
                  <a:gd name="connsiteX2" fmla="*/ 3021997 w 3021997"/>
                  <a:gd name="connsiteY2" fmla="*/ 2825751 h 6858000"/>
                  <a:gd name="connsiteX3" fmla="*/ 1748368 w 3021997"/>
                  <a:gd name="connsiteY3" fmla="*/ 1900238 h 6858000"/>
                  <a:gd name="connsiteX4" fmla="*/ 1741714 w 3021997"/>
                  <a:gd name="connsiteY4" fmla="*/ 6858000 h 6858000"/>
                  <a:gd name="connsiteX5" fmla="*/ 0 w 3021997"/>
                  <a:gd name="connsiteY5" fmla="*/ 6858000 h 6858000"/>
                  <a:gd name="connsiteX6" fmla="*/ 0 w 3021997"/>
                  <a:gd name="connsiteY6" fmla="*/ 0 h 6858000"/>
                  <a:gd name="connsiteX0" fmla="*/ 0 w 3021997"/>
                  <a:gd name="connsiteY0" fmla="*/ 7936 h 6865936"/>
                  <a:gd name="connsiteX1" fmla="*/ 1342499 w 3021997"/>
                  <a:gd name="connsiteY1" fmla="*/ 0 h 6865936"/>
                  <a:gd name="connsiteX2" fmla="*/ 3021997 w 3021997"/>
                  <a:gd name="connsiteY2" fmla="*/ 2833687 h 6865936"/>
                  <a:gd name="connsiteX3" fmla="*/ 1748368 w 3021997"/>
                  <a:gd name="connsiteY3" fmla="*/ 1908174 h 6865936"/>
                  <a:gd name="connsiteX4" fmla="*/ 1741714 w 3021997"/>
                  <a:gd name="connsiteY4" fmla="*/ 6865936 h 6865936"/>
                  <a:gd name="connsiteX5" fmla="*/ 0 w 3021997"/>
                  <a:gd name="connsiteY5" fmla="*/ 6865936 h 6865936"/>
                  <a:gd name="connsiteX6" fmla="*/ 0 w 3021997"/>
                  <a:gd name="connsiteY6" fmla="*/ 7936 h 6865936"/>
                  <a:gd name="connsiteX0" fmla="*/ 0 w 3021997"/>
                  <a:gd name="connsiteY0" fmla="*/ 7936 h 6865936"/>
                  <a:gd name="connsiteX1" fmla="*/ 1342499 w 3021997"/>
                  <a:gd name="connsiteY1" fmla="*/ 0 h 6865936"/>
                  <a:gd name="connsiteX2" fmla="*/ 3021997 w 3021997"/>
                  <a:gd name="connsiteY2" fmla="*/ 2833687 h 6865936"/>
                  <a:gd name="connsiteX3" fmla="*/ 1781636 w 3021997"/>
                  <a:gd name="connsiteY3" fmla="*/ 1908174 h 6865936"/>
                  <a:gd name="connsiteX4" fmla="*/ 1741714 w 3021997"/>
                  <a:gd name="connsiteY4" fmla="*/ 6865936 h 6865936"/>
                  <a:gd name="connsiteX5" fmla="*/ 0 w 3021997"/>
                  <a:gd name="connsiteY5" fmla="*/ 6865936 h 6865936"/>
                  <a:gd name="connsiteX6" fmla="*/ 0 w 3021997"/>
                  <a:gd name="connsiteY6" fmla="*/ 7936 h 6865936"/>
                  <a:gd name="connsiteX0" fmla="*/ 0 w 2303410"/>
                  <a:gd name="connsiteY0" fmla="*/ 7936 h 6865936"/>
                  <a:gd name="connsiteX1" fmla="*/ 1342499 w 2303410"/>
                  <a:gd name="connsiteY1" fmla="*/ 0 h 6865936"/>
                  <a:gd name="connsiteX2" fmla="*/ 2303410 w 2303410"/>
                  <a:gd name="connsiteY2" fmla="*/ 2884487 h 6865936"/>
                  <a:gd name="connsiteX3" fmla="*/ 1781636 w 2303410"/>
                  <a:gd name="connsiteY3" fmla="*/ 1908174 h 6865936"/>
                  <a:gd name="connsiteX4" fmla="*/ 1741714 w 2303410"/>
                  <a:gd name="connsiteY4" fmla="*/ 6865936 h 6865936"/>
                  <a:gd name="connsiteX5" fmla="*/ 0 w 2303410"/>
                  <a:gd name="connsiteY5" fmla="*/ 6865936 h 6865936"/>
                  <a:gd name="connsiteX6" fmla="*/ 0 w 2303410"/>
                  <a:gd name="connsiteY6" fmla="*/ 7936 h 6865936"/>
                  <a:gd name="connsiteX0" fmla="*/ 0 w 2303410"/>
                  <a:gd name="connsiteY0" fmla="*/ 7936 h 6865936"/>
                  <a:gd name="connsiteX1" fmla="*/ 1342499 w 2303410"/>
                  <a:gd name="connsiteY1" fmla="*/ 0 h 6865936"/>
                  <a:gd name="connsiteX2" fmla="*/ 2303410 w 2303410"/>
                  <a:gd name="connsiteY2" fmla="*/ 2884487 h 6865936"/>
                  <a:gd name="connsiteX3" fmla="*/ 1502186 w 2303410"/>
                  <a:gd name="connsiteY3" fmla="*/ 2212974 h 6865936"/>
                  <a:gd name="connsiteX4" fmla="*/ 1741714 w 2303410"/>
                  <a:gd name="connsiteY4" fmla="*/ 6865936 h 6865936"/>
                  <a:gd name="connsiteX5" fmla="*/ 0 w 2303410"/>
                  <a:gd name="connsiteY5" fmla="*/ 6865936 h 6865936"/>
                  <a:gd name="connsiteX6" fmla="*/ 0 w 2303410"/>
                  <a:gd name="connsiteY6" fmla="*/ 7936 h 6865936"/>
                  <a:gd name="connsiteX0" fmla="*/ 0 w 2303410"/>
                  <a:gd name="connsiteY0" fmla="*/ 7936 h 6891336"/>
                  <a:gd name="connsiteX1" fmla="*/ 1342499 w 2303410"/>
                  <a:gd name="connsiteY1" fmla="*/ 0 h 6891336"/>
                  <a:gd name="connsiteX2" fmla="*/ 2303410 w 2303410"/>
                  <a:gd name="connsiteY2" fmla="*/ 2884487 h 6891336"/>
                  <a:gd name="connsiteX3" fmla="*/ 1502186 w 2303410"/>
                  <a:gd name="connsiteY3" fmla="*/ 2212974 h 6891336"/>
                  <a:gd name="connsiteX4" fmla="*/ 1409035 w 2303410"/>
                  <a:gd name="connsiteY4" fmla="*/ 6891336 h 6891336"/>
                  <a:gd name="connsiteX5" fmla="*/ 0 w 2303410"/>
                  <a:gd name="connsiteY5" fmla="*/ 6865936 h 6891336"/>
                  <a:gd name="connsiteX6" fmla="*/ 0 w 2303410"/>
                  <a:gd name="connsiteY6" fmla="*/ 7936 h 6891336"/>
                  <a:gd name="connsiteX0" fmla="*/ 0 w 2303410"/>
                  <a:gd name="connsiteY0" fmla="*/ 7936 h 6865936"/>
                  <a:gd name="connsiteX1" fmla="*/ 1342499 w 2303410"/>
                  <a:gd name="connsiteY1" fmla="*/ 0 h 6865936"/>
                  <a:gd name="connsiteX2" fmla="*/ 2303410 w 2303410"/>
                  <a:gd name="connsiteY2" fmla="*/ 2884487 h 6865936"/>
                  <a:gd name="connsiteX3" fmla="*/ 1502186 w 2303410"/>
                  <a:gd name="connsiteY3" fmla="*/ 2212974 h 6865936"/>
                  <a:gd name="connsiteX4" fmla="*/ 2234079 w 2303410"/>
                  <a:gd name="connsiteY4" fmla="*/ 6865936 h 6865936"/>
                  <a:gd name="connsiteX5" fmla="*/ 0 w 2303410"/>
                  <a:gd name="connsiteY5" fmla="*/ 6865936 h 6865936"/>
                  <a:gd name="connsiteX6" fmla="*/ 0 w 2303410"/>
                  <a:gd name="connsiteY6" fmla="*/ 7936 h 6865936"/>
                  <a:gd name="connsiteX0" fmla="*/ 0 w 2303410"/>
                  <a:gd name="connsiteY0" fmla="*/ 7936 h 6865936"/>
                  <a:gd name="connsiteX1" fmla="*/ 1342499 w 2303410"/>
                  <a:gd name="connsiteY1" fmla="*/ 0 h 6865936"/>
                  <a:gd name="connsiteX2" fmla="*/ 2303410 w 2303410"/>
                  <a:gd name="connsiteY2" fmla="*/ 2884487 h 6865936"/>
                  <a:gd name="connsiteX3" fmla="*/ 1502186 w 2303410"/>
                  <a:gd name="connsiteY3" fmla="*/ 2212974 h 6865936"/>
                  <a:gd name="connsiteX4" fmla="*/ 1794943 w 2303410"/>
                  <a:gd name="connsiteY4" fmla="*/ 6726236 h 6865936"/>
                  <a:gd name="connsiteX5" fmla="*/ 0 w 2303410"/>
                  <a:gd name="connsiteY5" fmla="*/ 6865936 h 6865936"/>
                  <a:gd name="connsiteX6" fmla="*/ 0 w 2303410"/>
                  <a:gd name="connsiteY6" fmla="*/ 7936 h 6865936"/>
                  <a:gd name="connsiteX0" fmla="*/ 0 w 2303410"/>
                  <a:gd name="connsiteY0" fmla="*/ 7936 h 6954836"/>
                  <a:gd name="connsiteX1" fmla="*/ 1342499 w 2303410"/>
                  <a:gd name="connsiteY1" fmla="*/ 0 h 6954836"/>
                  <a:gd name="connsiteX2" fmla="*/ 2303410 w 2303410"/>
                  <a:gd name="connsiteY2" fmla="*/ 2884487 h 6954836"/>
                  <a:gd name="connsiteX3" fmla="*/ 1502186 w 2303410"/>
                  <a:gd name="connsiteY3" fmla="*/ 2212974 h 6954836"/>
                  <a:gd name="connsiteX4" fmla="*/ 2047779 w 2303410"/>
                  <a:gd name="connsiteY4" fmla="*/ 6954836 h 6954836"/>
                  <a:gd name="connsiteX5" fmla="*/ 0 w 2303410"/>
                  <a:gd name="connsiteY5" fmla="*/ 6865936 h 6954836"/>
                  <a:gd name="connsiteX6" fmla="*/ 0 w 2303410"/>
                  <a:gd name="connsiteY6" fmla="*/ 7936 h 6954836"/>
                  <a:gd name="connsiteX0" fmla="*/ 0 w 2303410"/>
                  <a:gd name="connsiteY0" fmla="*/ 7936 h 6954836"/>
                  <a:gd name="connsiteX1" fmla="*/ 1342499 w 2303410"/>
                  <a:gd name="connsiteY1" fmla="*/ 0 h 6954836"/>
                  <a:gd name="connsiteX2" fmla="*/ 2303410 w 2303410"/>
                  <a:gd name="connsiteY2" fmla="*/ 2884487 h 6954836"/>
                  <a:gd name="connsiteX3" fmla="*/ 1282618 w 2303410"/>
                  <a:gd name="connsiteY3" fmla="*/ 1743074 h 6954836"/>
                  <a:gd name="connsiteX4" fmla="*/ 2047779 w 2303410"/>
                  <a:gd name="connsiteY4" fmla="*/ 6954836 h 6954836"/>
                  <a:gd name="connsiteX5" fmla="*/ 0 w 2303410"/>
                  <a:gd name="connsiteY5" fmla="*/ 6865936 h 6954836"/>
                  <a:gd name="connsiteX6" fmla="*/ 0 w 2303410"/>
                  <a:gd name="connsiteY6" fmla="*/ 7936 h 6954836"/>
                  <a:gd name="connsiteX0" fmla="*/ 0 w 2316717"/>
                  <a:gd name="connsiteY0" fmla="*/ 7936 h 6954836"/>
                  <a:gd name="connsiteX1" fmla="*/ 1342499 w 2316717"/>
                  <a:gd name="connsiteY1" fmla="*/ 0 h 6954836"/>
                  <a:gd name="connsiteX2" fmla="*/ 2316717 w 2316717"/>
                  <a:gd name="connsiteY2" fmla="*/ 2859087 h 6954836"/>
                  <a:gd name="connsiteX3" fmla="*/ 1282618 w 2316717"/>
                  <a:gd name="connsiteY3" fmla="*/ 17430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16717"/>
                  <a:gd name="connsiteY0" fmla="*/ 7936 h 6954836"/>
                  <a:gd name="connsiteX1" fmla="*/ 1189467 w 2316717"/>
                  <a:gd name="connsiteY1" fmla="*/ 0 h 6954836"/>
                  <a:gd name="connsiteX2" fmla="*/ 2316717 w 2316717"/>
                  <a:gd name="connsiteY2" fmla="*/ 2859087 h 6954836"/>
                  <a:gd name="connsiteX3" fmla="*/ 1282618 w 2316717"/>
                  <a:gd name="connsiteY3" fmla="*/ 17430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16717"/>
                  <a:gd name="connsiteY0" fmla="*/ 7936 h 6954836"/>
                  <a:gd name="connsiteX1" fmla="*/ 1189467 w 2316717"/>
                  <a:gd name="connsiteY1" fmla="*/ 0 h 6954836"/>
                  <a:gd name="connsiteX2" fmla="*/ 2316717 w 2316717"/>
                  <a:gd name="connsiteY2" fmla="*/ 2859087 h 6954836"/>
                  <a:gd name="connsiteX3" fmla="*/ 1222736 w 2316717"/>
                  <a:gd name="connsiteY3" fmla="*/ 19462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16717"/>
                  <a:gd name="connsiteY0" fmla="*/ 7936 h 6954836"/>
                  <a:gd name="connsiteX1" fmla="*/ 1189467 w 2316717"/>
                  <a:gd name="connsiteY1" fmla="*/ 0 h 6954836"/>
                  <a:gd name="connsiteX2" fmla="*/ 2316717 w 2316717"/>
                  <a:gd name="connsiteY2" fmla="*/ 2859087 h 6954836"/>
                  <a:gd name="connsiteX3" fmla="*/ 1275965 w 2316717"/>
                  <a:gd name="connsiteY3" fmla="*/ 19716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16717"/>
                  <a:gd name="connsiteY0" fmla="*/ 7936 h 6954836"/>
                  <a:gd name="connsiteX1" fmla="*/ 1189467 w 2316717"/>
                  <a:gd name="connsiteY1" fmla="*/ 0 h 6954836"/>
                  <a:gd name="connsiteX2" fmla="*/ 2316717 w 2316717"/>
                  <a:gd name="connsiteY2" fmla="*/ 2859087 h 6954836"/>
                  <a:gd name="connsiteX3" fmla="*/ 1355808 w 2316717"/>
                  <a:gd name="connsiteY3" fmla="*/ 2098674 h 6954836"/>
                  <a:gd name="connsiteX4" fmla="*/ 2047779 w 2316717"/>
                  <a:gd name="connsiteY4" fmla="*/ 6954836 h 6954836"/>
                  <a:gd name="connsiteX5" fmla="*/ 0 w 2316717"/>
                  <a:gd name="connsiteY5" fmla="*/ 6865936 h 6954836"/>
                  <a:gd name="connsiteX6" fmla="*/ 0 w 2316717"/>
                  <a:gd name="connsiteY6" fmla="*/ 7936 h 6954836"/>
                  <a:gd name="connsiteX0" fmla="*/ 0 w 2330024"/>
                  <a:gd name="connsiteY0" fmla="*/ 7936 h 6954836"/>
                  <a:gd name="connsiteX1" fmla="*/ 1189467 w 2330024"/>
                  <a:gd name="connsiteY1" fmla="*/ 0 h 6954836"/>
                  <a:gd name="connsiteX2" fmla="*/ 2330024 w 2330024"/>
                  <a:gd name="connsiteY2" fmla="*/ 2884487 h 6954836"/>
                  <a:gd name="connsiteX3" fmla="*/ 1355808 w 2330024"/>
                  <a:gd name="connsiteY3" fmla="*/ 2098674 h 6954836"/>
                  <a:gd name="connsiteX4" fmla="*/ 2047779 w 2330024"/>
                  <a:gd name="connsiteY4" fmla="*/ 6954836 h 6954836"/>
                  <a:gd name="connsiteX5" fmla="*/ 0 w 2330024"/>
                  <a:gd name="connsiteY5" fmla="*/ 6865936 h 6954836"/>
                  <a:gd name="connsiteX6" fmla="*/ 0 w 2330024"/>
                  <a:gd name="connsiteY6" fmla="*/ 7936 h 6954836"/>
                  <a:gd name="connsiteX0" fmla="*/ 0 w 2363292"/>
                  <a:gd name="connsiteY0" fmla="*/ 7936 h 6954836"/>
                  <a:gd name="connsiteX1" fmla="*/ 1189467 w 2363292"/>
                  <a:gd name="connsiteY1" fmla="*/ 0 h 6954836"/>
                  <a:gd name="connsiteX2" fmla="*/ 2363292 w 2363292"/>
                  <a:gd name="connsiteY2" fmla="*/ 2859087 h 6954836"/>
                  <a:gd name="connsiteX3" fmla="*/ 1355808 w 2363292"/>
                  <a:gd name="connsiteY3" fmla="*/ 2098674 h 6954836"/>
                  <a:gd name="connsiteX4" fmla="*/ 2047779 w 2363292"/>
                  <a:gd name="connsiteY4" fmla="*/ 6954836 h 6954836"/>
                  <a:gd name="connsiteX5" fmla="*/ 0 w 2363292"/>
                  <a:gd name="connsiteY5" fmla="*/ 6865936 h 6954836"/>
                  <a:gd name="connsiteX6" fmla="*/ 0 w 2363292"/>
                  <a:gd name="connsiteY6" fmla="*/ 7936 h 695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3292" h="6954836">
                    <a:moveTo>
                      <a:pt x="0" y="7936"/>
                    </a:moveTo>
                    <a:lnTo>
                      <a:pt x="1189467" y="0"/>
                    </a:lnTo>
                    <a:lnTo>
                      <a:pt x="2363292" y="2859087"/>
                    </a:lnTo>
                    <a:lnTo>
                      <a:pt x="1355808" y="2098674"/>
                    </a:lnTo>
                    <a:lnTo>
                      <a:pt x="2047779" y="6954836"/>
                    </a:lnTo>
                    <a:lnTo>
                      <a:pt x="0" y="6865936"/>
                    </a:lnTo>
                    <a:lnTo>
                      <a:pt x="0" y="7936"/>
                    </a:lnTo>
                    <a:close/>
                  </a:path>
                </a:pathLst>
              </a:custGeom>
              <a:gradFill flip="none" rotWithShape="1">
                <a:gsLst>
                  <a:gs pos="60000">
                    <a:srgbClr val="207A9F"/>
                  </a:gs>
                  <a:gs pos="0">
                    <a:srgbClr val="0EABDC"/>
                  </a:gs>
                  <a:gs pos="100000">
                    <a:srgbClr val="2F4F69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190500" dist="38100" algn="bl" rotWithShape="0">
                  <a:prstClr val="black">
                    <a:alpha val="5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7C859-6A8F-4F9C-A544-C53C1DE9FE5D}"/>
                  </a:ext>
                </a:extLst>
              </p:cNvPr>
              <p:cNvSpPr txBox="1"/>
              <p:nvPr/>
            </p:nvSpPr>
            <p:spPr>
              <a:xfrm>
                <a:off x="0" y="235356"/>
                <a:ext cx="2781300" cy="4616648"/>
              </a:xfrm>
              <a:prstGeom prst="rect">
                <a:avLst/>
              </a:prstGeom>
              <a:noFill/>
              <a:effectLst>
                <a:glow rad="736600">
                  <a:schemeClr val="accent1">
                    <a:alpha val="40000"/>
                  </a:schemeClr>
                </a:glow>
                <a:outerShdw blurRad="50800" dist="50800" dir="5400000" algn="ctr" rotWithShape="0">
                  <a:schemeClr val="bg1">
                    <a:alpha val="18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Identifying Needs: </a:t>
                </a:r>
                <a:r>
                  <a:rPr lang="en-US" dirty="0">
                    <a:solidFill>
                      <a:srgbClr val="EE853E"/>
                    </a:solidFill>
                    <a:latin typeface="Bahnschrift SemiBold" panose="020B0502040204020203" pitchFamily="34" charset="0"/>
                  </a:rPr>
                  <a:t>Rachel needs a reliable way to book weekly for a quiet workspace.</a:t>
                </a:r>
              </a:p>
              <a:p>
                <a:r>
                  <a:rPr lang="en-US" sz="24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Platform Exploration: </a:t>
                </a:r>
                <a:r>
                  <a:rPr lang="en-US" dirty="0">
                    <a:solidFill>
                      <a:srgbClr val="EE853E"/>
                    </a:solidFill>
                    <a:latin typeface="Bahnschrift SemiBold" panose="020B0502040204020203" pitchFamily="34" charset="0"/>
                  </a:rPr>
                  <a:t>Searches for platforms offering quiet space guarantees.</a:t>
                </a:r>
              </a:p>
              <a:p>
                <a:r>
                  <a:rPr lang="en-US" sz="24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" panose="020B0502040204020203" pitchFamily="34" charset="0"/>
                  </a:rPr>
                  <a:t>Booking Process:</a:t>
                </a:r>
                <a:r>
                  <a:rPr lang="en-US" dirty="0">
                    <a:solidFill>
                      <a:srgbClr val="EE853E"/>
                    </a:solidFill>
                    <a:latin typeface="Bahnschrift SemiBold" panose="020B0502040204020203" pitchFamily="34" charset="0"/>
                  </a:rPr>
                  <a:t> Selects quiet workspace options, checks availability, and books weekly.</a:t>
                </a:r>
              </a:p>
              <a:p>
                <a:endParaRPr lang="en-US" dirty="0">
                  <a:solidFill>
                    <a:srgbClr val="EE853E"/>
                  </a:solidFill>
                  <a:latin typeface="Bahnschrift SemiBold" panose="020B0502040204020203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FE77D6-2256-4C26-AD40-0CA522E3697C}"/>
                </a:ext>
              </a:extLst>
            </p:cNvPr>
            <p:cNvSpPr txBox="1"/>
            <p:nvPr/>
          </p:nvSpPr>
          <p:spPr>
            <a:xfrm>
              <a:off x="-38100" y="4470400"/>
              <a:ext cx="330200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Reviews of Spots: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Suggests adding spot reviews for better decision-making.</a:t>
              </a:r>
            </a:p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Feedback and Repeat Use: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Provides feedback on spot reviews and continues using if satisfied.</a:t>
              </a:r>
            </a:p>
            <a:p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9753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35AF2C-B2AE-44B1-9B87-FC61C6D119B6}"/>
              </a:ext>
            </a:extLst>
          </p:cNvPr>
          <p:cNvSpPr/>
          <p:nvPr/>
        </p:nvSpPr>
        <p:spPr>
          <a:xfrm>
            <a:off x="5755643" y="574040"/>
            <a:ext cx="3931920" cy="4754880"/>
          </a:xfrm>
          <a:prstGeom prst="ellipse">
            <a:avLst/>
          </a:prstGeom>
          <a:blipFill dpi="0" rotWithShape="1">
            <a:blip r:embed="rId5">
              <a:alphaModFix amt="94000"/>
            </a:blip>
            <a:srcRect/>
            <a:stretch>
              <a:fillRect l="3713" t="-404" r="33" b="-3579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783FF-1F60-4FC3-9407-AFC0813CFA0B}"/>
              </a:ext>
            </a:extLst>
          </p:cNvPr>
          <p:cNvSpPr/>
          <p:nvPr/>
        </p:nvSpPr>
        <p:spPr>
          <a:xfrm>
            <a:off x="4368800" y="5590668"/>
            <a:ext cx="6388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48 years old,</a:t>
            </a:r>
          </a:p>
          <a:p>
            <a:r>
              <a:rPr lang="en-US" dirty="0"/>
              <a:t>consultant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145FD-8140-40AB-9B50-229242EB7A8F}"/>
              </a:ext>
            </a:extLst>
          </p:cNvPr>
          <p:cNvGrpSpPr/>
          <p:nvPr/>
        </p:nvGrpSpPr>
        <p:grpSpPr>
          <a:xfrm>
            <a:off x="-40528" y="-1"/>
            <a:ext cx="4510927" cy="6933723"/>
            <a:chOff x="-40528" y="-1"/>
            <a:chExt cx="4510927" cy="693372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099F28-8A74-4522-96C3-25DE554CC1F2}"/>
                </a:ext>
              </a:extLst>
            </p:cNvPr>
            <p:cNvSpPr/>
            <p:nvPr/>
          </p:nvSpPr>
          <p:spPr>
            <a:xfrm>
              <a:off x="-40528" y="-1"/>
              <a:ext cx="4510927" cy="6933723"/>
            </a:xfrm>
            <a:custGeom>
              <a:avLst/>
              <a:gdLst>
                <a:gd name="connsiteX0" fmla="*/ 0 w 2170338"/>
                <a:gd name="connsiteY0" fmla="*/ 0 h 6858000"/>
                <a:gd name="connsiteX1" fmla="*/ 1741714 w 2170338"/>
                <a:gd name="connsiteY1" fmla="*/ 0 h 6858000"/>
                <a:gd name="connsiteX2" fmla="*/ 1741714 w 2170338"/>
                <a:gd name="connsiteY2" fmla="*/ 1262064 h 6858000"/>
                <a:gd name="connsiteX3" fmla="*/ 2170338 w 2170338"/>
                <a:gd name="connsiteY3" fmla="*/ 1466851 h 6858000"/>
                <a:gd name="connsiteX4" fmla="*/ 1741714 w 2170338"/>
                <a:gd name="connsiteY4" fmla="*/ 1671638 h 6858000"/>
                <a:gd name="connsiteX5" fmla="*/ 1741714 w 2170338"/>
                <a:gd name="connsiteY5" fmla="*/ 6858000 h 6858000"/>
                <a:gd name="connsiteX6" fmla="*/ 0 w 2170338"/>
                <a:gd name="connsiteY6" fmla="*/ 6858000 h 6858000"/>
                <a:gd name="connsiteX0" fmla="*/ 0 w 3141761"/>
                <a:gd name="connsiteY0" fmla="*/ 0 h 6858000"/>
                <a:gd name="connsiteX1" fmla="*/ 1741714 w 3141761"/>
                <a:gd name="connsiteY1" fmla="*/ 0 h 6858000"/>
                <a:gd name="connsiteX2" fmla="*/ 1741714 w 3141761"/>
                <a:gd name="connsiteY2" fmla="*/ 1262064 h 6858000"/>
                <a:gd name="connsiteX3" fmla="*/ 3141761 w 3141761"/>
                <a:gd name="connsiteY3" fmla="*/ 2940051 h 6858000"/>
                <a:gd name="connsiteX4" fmla="*/ 1741714 w 3141761"/>
                <a:gd name="connsiteY4" fmla="*/ 1671638 h 6858000"/>
                <a:gd name="connsiteX5" fmla="*/ 1741714 w 3141761"/>
                <a:gd name="connsiteY5" fmla="*/ 6858000 h 6858000"/>
                <a:gd name="connsiteX6" fmla="*/ 0 w 3141761"/>
                <a:gd name="connsiteY6" fmla="*/ 6858000 h 6858000"/>
                <a:gd name="connsiteX7" fmla="*/ 0 w 3141761"/>
                <a:gd name="connsiteY7" fmla="*/ 0 h 6858000"/>
                <a:gd name="connsiteX0" fmla="*/ 0 w 3141761"/>
                <a:gd name="connsiteY0" fmla="*/ 0 h 6858000"/>
                <a:gd name="connsiteX1" fmla="*/ 1741714 w 3141761"/>
                <a:gd name="connsiteY1" fmla="*/ 0 h 6858000"/>
                <a:gd name="connsiteX2" fmla="*/ 1741714 w 3141761"/>
                <a:gd name="connsiteY2" fmla="*/ 1262064 h 6858000"/>
                <a:gd name="connsiteX3" fmla="*/ 3141761 w 3141761"/>
                <a:gd name="connsiteY3" fmla="*/ 2940051 h 6858000"/>
                <a:gd name="connsiteX4" fmla="*/ 1748368 w 3141761"/>
                <a:gd name="connsiteY4" fmla="*/ 1836738 h 6858000"/>
                <a:gd name="connsiteX5" fmla="*/ 1741714 w 3141761"/>
                <a:gd name="connsiteY5" fmla="*/ 6858000 h 6858000"/>
                <a:gd name="connsiteX6" fmla="*/ 0 w 3141761"/>
                <a:gd name="connsiteY6" fmla="*/ 6858000 h 6858000"/>
                <a:gd name="connsiteX7" fmla="*/ 0 w 3141761"/>
                <a:gd name="connsiteY7" fmla="*/ 0 h 6858000"/>
                <a:gd name="connsiteX0" fmla="*/ 0 w 3021997"/>
                <a:gd name="connsiteY0" fmla="*/ 0 h 6858000"/>
                <a:gd name="connsiteX1" fmla="*/ 1741714 w 3021997"/>
                <a:gd name="connsiteY1" fmla="*/ 0 h 6858000"/>
                <a:gd name="connsiteX2" fmla="*/ 1741714 w 3021997"/>
                <a:gd name="connsiteY2" fmla="*/ 1262064 h 6858000"/>
                <a:gd name="connsiteX3" fmla="*/ 3021997 w 3021997"/>
                <a:gd name="connsiteY3" fmla="*/ 2825751 h 6858000"/>
                <a:gd name="connsiteX4" fmla="*/ 1748368 w 3021997"/>
                <a:gd name="connsiteY4" fmla="*/ 1836738 h 6858000"/>
                <a:gd name="connsiteX5" fmla="*/ 1741714 w 3021997"/>
                <a:gd name="connsiteY5" fmla="*/ 6858000 h 6858000"/>
                <a:gd name="connsiteX6" fmla="*/ 0 w 3021997"/>
                <a:gd name="connsiteY6" fmla="*/ 6858000 h 6858000"/>
                <a:gd name="connsiteX7" fmla="*/ 0 w 3021997"/>
                <a:gd name="connsiteY7" fmla="*/ 0 h 6858000"/>
                <a:gd name="connsiteX0" fmla="*/ 0 w 3021997"/>
                <a:gd name="connsiteY0" fmla="*/ 0 h 6858000"/>
                <a:gd name="connsiteX1" fmla="*/ 1741714 w 3021997"/>
                <a:gd name="connsiteY1" fmla="*/ 0 h 6858000"/>
                <a:gd name="connsiteX2" fmla="*/ 2014511 w 3021997"/>
                <a:gd name="connsiteY2" fmla="*/ 4764 h 6858000"/>
                <a:gd name="connsiteX3" fmla="*/ 3021997 w 3021997"/>
                <a:gd name="connsiteY3" fmla="*/ 2825751 h 6858000"/>
                <a:gd name="connsiteX4" fmla="*/ 1748368 w 3021997"/>
                <a:gd name="connsiteY4" fmla="*/ 1836738 h 6858000"/>
                <a:gd name="connsiteX5" fmla="*/ 1741714 w 3021997"/>
                <a:gd name="connsiteY5" fmla="*/ 6858000 h 6858000"/>
                <a:gd name="connsiteX6" fmla="*/ 0 w 3021997"/>
                <a:gd name="connsiteY6" fmla="*/ 6858000 h 6858000"/>
                <a:gd name="connsiteX7" fmla="*/ 0 w 3021997"/>
                <a:gd name="connsiteY7" fmla="*/ 0 h 6858000"/>
                <a:gd name="connsiteX0" fmla="*/ 0 w 3021997"/>
                <a:gd name="connsiteY0" fmla="*/ 0 h 6858000"/>
                <a:gd name="connsiteX1" fmla="*/ 1741714 w 3021997"/>
                <a:gd name="connsiteY1" fmla="*/ 0 h 6858000"/>
                <a:gd name="connsiteX2" fmla="*/ 2014511 w 3021997"/>
                <a:gd name="connsiteY2" fmla="*/ 4764 h 6858000"/>
                <a:gd name="connsiteX3" fmla="*/ 3021997 w 3021997"/>
                <a:gd name="connsiteY3" fmla="*/ 2825751 h 6858000"/>
                <a:gd name="connsiteX4" fmla="*/ 1748368 w 3021997"/>
                <a:gd name="connsiteY4" fmla="*/ 1900238 h 6858000"/>
                <a:gd name="connsiteX5" fmla="*/ 1741714 w 3021997"/>
                <a:gd name="connsiteY5" fmla="*/ 6858000 h 6858000"/>
                <a:gd name="connsiteX6" fmla="*/ 0 w 3021997"/>
                <a:gd name="connsiteY6" fmla="*/ 6858000 h 6858000"/>
                <a:gd name="connsiteX7" fmla="*/ 0 w 3021997"/>
                <a:gd name="connsiteY7" fmla="*/ 0 h 6858000"/>
                <a:gd name="connsiteX0" fmla="*/ 0 w 3021997"/>
                <a:gd name="connsiteY0" fmla="*/ 12700 h 6870700"/>
                <a:gd name="connsiteX1" fmla="*/ 1096317 w 3021997"/>
                <a:gd name="connsiteY1" fmla="*/ 0 h 6870700"/>
                <a:gd name="connsiteX2" fmla="*/ 2014511 w 3021997"/>
                <a:gd name="connsiteY2" fmla="*/ 17464 h 6870700"/>
                <a:gd name="connsiteX3" fmla="*/ 3021997 w 3021997"/>
                <a:gd name="connsiteY3" fmla="*/ 2838451 h 6870700"/>
                <a:gd name="connsiteX4" fmla="*/ 1748368 w 3021997"/>
                <a:gd name="connsiteY4" fmla="*/ 1912938 h 6870700"/>
                <a:gd name="connsiteX5" fmla="*/ 1741714 w 3021997"/>
                <a:gd name="connsiteY5" fmla="*/ 6870700 h 6870700"/>
                <a:gd name="connsiteX6" fmla="*/ 0 w 3021997"/>
                <a:gd name="connsiteY6" fmla="*/ 6870700 h 6870700"/>
                <a:gd name="connsiteX7" fmla="*/ 0 w 3021997"/>
                <a:gd name="connsiteY7" fmla="*/ 12700 h 6870700"/>
                <a:gd name="connsiteX0" fmla="*/ 0 w 3021997"/>
                <a:gd name="connsiteY0" fmla="*/ 0 h 6858000"/>
                <a:gd name="connsiteX1" fmla="*/ 2014511 w 3021997"/>
                <a:gd name="connsiteY1" fmla="*/ 4764 h 6858000"/>
                <a:gd name="connsiteX2" fmla="*/ 3021997 w 3021997"/>
                <a:gd name="connsiteY2" fmla="*/ 2825751 h 6858000"/>
                <a:gd name="connsiteX3" fmla="*/ 1748368 w 3021997"/>
                <a:gd name="connsiteY3" fmla="*/ 1900238 h 6858000"/>
                <a:gd name="connsiteX4" fmla="*/ 1741714 w 3021997"/>
                <a:gd name="connsiteY4" fmla="*/ 6858000 h 6858000"/>
                <a:gd name="connsiteX5" fmla="*/ 0 w 3021997"/>
                <a:gd name="connsiteY5" fmla="*/ 6858000 h 6858000"/>
                <a:gd name="connsiteX6" fmla="*/ 0 w 3021997"/>
                <a:gd name="connsiteY6" fmla="*/ 0 h 6858000"/>
                <a:gd name="connsiteX0" fmla="*/ 0 w 3021997"/>
                <a:gd name="connsiteY0" fmla="*/ 0 h 6858000"/>
                <a:gd name="connsiteX1" fmla="*/ 1382421 w 3021997"/>
                <a:gd name="connsiteY1" fmla="*/ 93664 h 6858000"/>
                <a:gd name="connsiteX2" fmla="*/ 3021997 w 3021997"/>
                <a:gd name="connsiteY2" fmla="*/ 2825751 h 6858000"/>
                <a:gd name="connsiteX3" fmla="*/ 1748368 w 3021997"/>
                <a:gd name="connsiteY3" fmla="*/ 1900238 h 6858000"/>
                <a:gd name="connsiteX4" fmla="*/ 1741714 w 3021997"/>
                <a:gd name="connsiteY4" fmla="*/ 6858000 h 6858000"/>
                <a:gd name="connsiteX5" fmla="*/ 0 w 3021997"/>
                <a:gd name="connsiteY5" fmla="*/ 6858000 h 6858000"/>
                <a:gd name="connsiteX6" fmla="*/ 0 w 3021997"/>
                <a:gd name="connsiteY6" fmla="*/ 0 h 6858000"/>
                <a:gd name="connsiteX0" fmla="*/ 0 w 3021997"/>
                <a:gd name="connsiteY0" fmla="*/ 7936 h 6865936"/>
                <a:gd name="connsiteX1" fmla="*/ 1342499 w 3021997"/>
                <a:gd name="connsiteY1" fmla="*/ 0 h 6865936"/>
                <a:gd name="connsiteX2" fmla="*/ 3021997 w 3021997"/>
                <a:gd name="connsiteY2" fmla="*/ 2833687 h 6865936"/>
                <a:gd name="connsiteX3" fmla="*/ 1748368 w 3021997"/>
                <a:gd name="connsiteY3" fmla="*/ 1908174 h 6865936"/>
                <a:gd name="connsiteX4" fmla="*/ 1741714 w 3021997"/>
                <a:gd name="connsiteY4" fmla="*/ 6865936 h 6865936"/>
                <a:gd name="connsiteX5" fmla="*/ 0 w 3021997"/>
                <a:gd name="connsiteY5" fmla="*/ 6865936 h 6865936"/>
                <a:gd name="connsiteX6" fmla="*/ 0 w 3021997"/>
                <a:gd name="connsiteY6" fmla="*/ 7936 h 6865936"/>
                <a:gd name="connsiteX0" fmla="*/ 0 w 3021997"/>
                <a:gd name="connsiteY0" fmla="*/ 7936 h 6865936"/>
                <a:gd name="connsiteX1" fmla="*/ 1342499 w 3021997"/>
                <a:gd name="connsiteY1" fmla="*/ 0 h 6865936"/>
                <a:gd name="connsiteX2" fmla="*/ 3021997 w 3021997"/>
                <a:gd name="connsiteY2" fmla="*/ 2833687 h 6865936"/>
                <a:gd name="connsiteX3" fmla="*/ 1781636 w 3021997"/>
                <a:gd name="connsiteY3" fmla="*/ 1908174 h 6865936"/>
                <a:gd name="connsiteX4" fmla="*/ 1741714 w 3021997"/>
                <a:gd name="connsiteY4" fmla="*/ 6865936 h 6865936"/>
                <a:gd name="connsiteX5" fmla="*/ 0 w 3021997"/>
                <a:gd name="connsiteY5" fmla="*/ 6865936 h 6865936"/>
                <a:gd name="connsiteX6" fmla="*/ 0 w 3021997"/>
                <a:gd name="connsiteY6" fmla="*/ 7936 h 6865936"/>
                <a:gd name="connsiteX0" fmla="*/ 0 w 2303410"/>
                <a:gd name="connsiteY0" fmla="*/ 7936 h 6865936"/>
                <a:gd name="connsiteX1" fmla="*/ 1342499 w 2303410"/>
                <a:gd name="connsiteY1" fmla="*/ 0 h 6865936"/>
                <a:gd name="connsiteX2" fmla="*/ 2303410 w 2303410"/>
                <a:gd name="connsiteY2" fmla="*/ 2884487 h 6865936"/>
                <a:gd name="connsiteX3" fmla="*/ 1781636 w 2303410"/>
                <a:gd name="connsiteY3" fmla="*/ 1908174 h 6865936"/>
                <a:gd name="connsiteX4" fmla="*/ 1741714 w 2303410"/>
                <a:gd name="connsiteY4" fmla="*/ 6865936 h 6865936"/>
                <a:gd name="connsiteX5" fmla="*/ 0 w 2303410"/>
                <a:gd name="connsiteY5" fmla="*/ 6865936 h 6865936"/>
                <a:gd name="connsiteX6" fmla="*/ 0 w 2303410"/>
                <a:gd name="connsiteY6" fmla="*/ 7936 h 6865936"/>
                <a:gd name="connsiteX0" fmla="*/ 0 w 2303410"/>
                <a:gd name="connsiteY0" fmla="*/ 7936 h 6865936"/>
                <a:gd name="connsiteX1" fmla="*/ 1342499 w 2303410"/>
                <a:gd name="connsiteY1" fmla="*/ 0 h 6865936"/>
                <a:gd name="connsiteX2" fmla="*/ 2303410 w 2303410"/>
                <a:gd name="connsiteY2" fmla="*/ 2884487 h 6865936"/>
                <a:gd name="connsiteX3" fmla="*/ 1502186 w 2303410"/>
                <a:gd name="connsiteY3" fmla="*/ 2212974 h 6865936"/>
                <a:gd name="connsiteX4" fmla="*/ 1741714 w 2303410"/>
                <a:gd name="connsiteY4" fmla="*/ 6865936 h 6865936"/>
                <a:gd name="connsiteX5" fmla="*/ 0 w 2303410"/>
                <a:gd name="connsiteY5" fmla="*/ 6865936 h 6865936"/>
                <a:gd name="connsiteX6" fmla="*/ 0 w 2303410"/>
                <a:gd name="connsiteY6" fmla="*/ 7936 h 6865936"/>
                <a:gd name="connsiteX0" fmla="*/ 0 w 2303410"/>
                <a:gd name="connsiteY0" fmla="*/ 7936 h 6891336"/>
                <a:gd name="connsiteX1" fmla="*/ 1342499 w 2303410"/>
                <a:gd name="connsiteY1" fmla="*/ 0 h 6891336"/>
                <a:gd name="connsiteX2" fmla="*/ 2303410 w 2303410"/>
                <a:gd name="connsiteY2" fmla="*/ 2884487 h 6891336"/>
                <a:gd name="connsiteX3" fmla="*/ 1502186 w 2303410"/>
                <a:gd name="connsiteY3" fmla="*/ 2212974 h 6891336"/>
                <a:gd name="connsiteX4" fmla="*/ 1409035 w 2303410"/>
                <a:gd name="connsiteY4" fmla="*/ 6891336 h 6891336"/>
                <a:gd name="connsiteX5" fmla="*/ 0 w 2303410"/>
                <a:gd name="connsiteY5" fmla="*/ 6865936 h 6891336"/>
                <a:gd name="connsiteX6" fmla="*/ 0 w 2303410"/>
                <a:gd name="connsiteY6" fmla="*/ 7936 h 6891336"/>
                <a:gd name="connsiteX0" fmla="*/ 0 w 2303410"/>
                <a:gd name="connsiteY0" fmla="*/ 7936 h 6865936"/>
                <a:gd name="connsiteX1" fmla="*/ 1342499 w 2303410"/>
                <a:gd name="connsiteY1" fmla="*/ 0 h 6865936"/>
                <a:gd name="connsiteX2" fmla="*/ 2303410 w 2303410"/>
                <a:gd name="connsiteY2" fmla="*/ 2884487 h 6865936"/>
                <a:gd name="connsiteX3" fmla="*/ 1502186 w 2303410"/>
                <a:gd name="connsiteY3" fmla="*/ 2212974 h 6865936"/>
                <a:gd name="connsiteX4" fmla="*/ 2234079 w 2303410"/>
                <a:gd name="connsiteY4" fmla="*/ 6865936 h 6865936"/>
                <a:gd name="connsiteX5" fmla="*/ 0 w 2303410"/>
                <a:gd name="connsiteY5" fmla="*/ 6865936 h 6865936"/>
                <a:gd name="connsiteX6" fmla="*/ 0 w 2303410"/>
                <a:gd name="connsiteY6" fmla="*/ 7936 h 6865936"/>
                <a:gd name="connsiteX0" fmla="*/ 0 w 2303410"/>
                <a:gd name="connsiteY0" fmla="*/ 7936 h 6865936"/>
                <a:gd name="connsiteX1" fmla="*/ 1342499 w 2303410"/>
                <a:gd name="connsiteY1" fmla="*/ 0 h 6865936"/>
                <a:gd name="connsiteX2" fmla="*/ 2303410 w 2303410"/>
                <a:gd name="connsiteY2" fmla="*/ 2884487 h 6865936"/>
                <a:gd name="connsiteX3" fmla="*/ 1502186 w 2303410"/>
                <a:gd name="connsiteY3" fmla="*/ 2212974 h 6865936"/>
                <a:gd name="connsiteX4" fmla="*/ 1794943 w 2303410"/>
                <a:gd name="connsiteY4" fmla="*/ 6726236 h 6865936"/>
                <a:gd name="connsiteX5" fmla="*/ 0 w 2303410"/>
                <a:gd name="connsiteY5" fmla="*/ 6865936 h 6865936"/>
                <a:gd name="connsiteX6" fmla="*/ 0 w 2303410"/>
                <a:gd name="connsiteY6" fmla="*/ 7936 h 6865936"/>
                <a:gd name="connsiteX0" fmla="*/ 0 w 2303410"/>
                <a:gd name="connsiteY0" fmla="*/ 7936 h 6954836"/>
                <a:gd name="connsiteX1" fmla="*/ 1342499 w 2303410"/>
                <a:gd name="connsiteY1" fmla="*/ 0 h 6954836"/>
                <a:gd name="connsiteX2" fmla="*/ 2303410 w 2303410"/>
                <a:gd name="connsiteY2" fmla="*/ 2884487 h 6954836"/>
                <a:gd name="connsiteX3" fmla="*/ 1502186 w 2303410"/>
                <a:gd name="connsiteY3" fmla="*/ 2212974 h 6954836"/>
                <a:gd name="connsiteX4" fmla="*/ 2047779 w 2303410"/>
                <a:gd name="connsiteY4" fmla="*/ 6954836 h 6954836"/>
                <a:gd name="connsiteX5" fmla="*/ 0 w 2303410"/>
                <a:gd name="connsiteY5" fmla="*/ 6865936 h 6954836"/>
                <a:gd name="connsiteX6" fmla="*/ 0 w 2303410"/>
                <a:gd name="connsiteY6" fmla="*/ 7936 h 6954836"/>
                <a:gd name="connsiteX0" fmla="*/ 0 w 2303410"/>
                <a:gd name="connsiteY0" fmla="*/ 7936 h 6954836"/>
                <a:gd name="connsiteX1" fmla="*/ 1342499 w 2303410"/>
                <a:gd name="connsiteY1" fmla="*/ 0 h 6954836"/>
                <a:gd name="connsiteX2" fmla="*/ 2303410 w 2303410"/>
                <a:gd name="connsiteY2" fmla="*/ 2884487 h 6954836"/>
                <a:gd name="connsiteX3" fmla="*/ 1282618 w 2303410"/>
                <a:gd name="connsiteY3" fmla="*/ 1743074 h 6954836"/>
                <a:gd name="connsiteX4" fmla="*/ 2047779 w 2303410"/>
                <a:gd name="connsiteY4" fmla="*/ 6954836 h 6954836"/>
                <a:gd name="connsiteX5" fmla="*/ 0 w 2303410"/>
                <a:gd name="connsiteY5" fmla="*/ 6865936 h 6954836"/>
                <a:gd name="connsiteX6" fmla="*/ 0 w 2303410"/>
                <a:gd name="connsiteY6" fmla="*/ 7936 h 6954836"/>
                <a:gd name="connsiteX0" fmla="*/ 0 w 2316717"/>
                <a:gd name="connsiteY0" fmla="*/ 7936 h 6954836"/>
                <a:gd name="connsiteX1" fmla="*/ 1342499 w 2316717"/>
                <a:gd name="connsiteY1" fmla="*/ 0 h 6954836"/>
                <a:gd name="connsiteX2" fmla="*/ 2316717 w 2316717"/>
                <a:gd name="connsiteY2" fmla="*/ 2859087 h 6954836"/>
                <a:gd name="connsiteX3" fmla="*/ 1282618 w 2316717"/>
                <a:gd name="connsiteY3" fmla="*/ 17430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16717"/>
                <a:gd name="connsiteY0" fmla="*/ 7936 h 6954836"/>
                <a:gd name="connsiteX1" fmla="*/ 1189467 w 2316717"/>
                <a:gd name="connsiteY1" fmla="*/ 0 h 6954836"/>
                <a:gd name="connsiteX2" fmla="*/ 2316717 w 2316717"/>
                <a:gd name="connsiteY2" fmla="*/ 2859087 h 6954836"/>
                <a:gd name="connsiteX3" fmla="*/ 1282618 w 2316717"/>
                <a:gd name="connsiteY3" fmla="*/ 17430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16717"/>
                <a:gd name="connsiteY0" fmla="*/ 7936 h 6954836"/>
                <a:gd name="connsiteX1" fmla="*/ 1189467 w 2316717"/>
                <a:gd name="connsiteY1" fmla="*/ 0 h 6954836"/>
                <a:gd name="connsiteX2" fmla="*/ 2316717 w 2316717"/>
                <a:gd name="connsiteY2" fmla="*/ 2859087 h 6954836"/>
                <a:gd name="connsiteX3" fmla="*/ 1222736 w 2316717"/>
                <a:gd name="connsiteY3" fmla="*/ 19462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16717"/>
                <a:gd name="connsiteY0" fmla="*/ 7936 h 6954836"/>
                <a:gd name="connsiteX1" fmla="*/ 1189467 w 2316717"/>
                <a:gd name="connsiteY1" fmla="*/ 0 h 6954836"/>
                <a:gd name="connsiteX2" fmla="*/ 2316717 w 2316717"/>
                <a:gd name="connsiteY2" fmla="*/ 2859087 h 6954836"/>
                <a:gd name="connsiteX3" fmla="*/ 1275965 w 2316717"/>
                <a:gd name="connsiteY3" fmla="*/ 19716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16717"/>
                <a:gd name="connsiteY0" fmla="*/ 7936 h 6954836"/>
                <a:gd name="connsiteX1" fmla="*/ 1189467 w 2316717"/>
                <a:gd name="connsiteY1" fmla="*/ 0 h 6954836"/>
                <a:gd name="connsiteX2" fmla="*/ 2316717 w 2316717"/>
                <a:gd name="connsiteY2" fmla="*/ 2859087 h 6954836"/>
                <a:gd name="connsiteX3" fmla="*/ 1355808 w 2316717"/>
                <a:gd name="connsiteY3" fmla="*/ 2098674 h 6954836"/>
                <a:gd name="connsiteX4" fmla="*/ 2047779 w 2316717"/>
                <a:gd name="connsiteY4" fmla="*/ 6954836 h 6954836"/>
                <a:gd name="connsiteX5" fmla="*/ 0 w 2316717"/>
                <a:gd name="connsiteY5" fmla="*/ 6865936 h 6954836"/>
                <a:gd name="connsiteX6" fmla="*/ 0 w 2316717"/>
                <a:gd name="connsiteY6" fmla="*/ 7936 h 6954836"/>
                <a:gd name="connsiteX0" fmla="*/ 0 w 2330024"/>
                <a:gd name="connsiteY0" fmla="*/ 7936 h 6954836"/>
                <a:gd name="connsiteX1" fmla="*/ 1189467 w 2330024"/>
                <a:gd name="connsiteY1" fmla="*/ 0 h 6954836"/>
                <a:gd name="connsiteX2" fmla="*/ 2330024 w 2330024"/>
                <a:gd name="connsiteY2" fmla="*/ 2884487 h 6954836"/>
                <a:gd name="connsiteX3" fmla="*/ 1355808 w 2330024"/>
                <a:gd name="connsiteY3" fmla="*/ 2098674 h 6954836"/>
                <a:gd name="connsiteX4" fmla="*/ 2047779 w 2330024"/>
                <a:gd name="connsiteY4" fmla="*/ 6954836 h 6954836"/>
                <a:gd name="connsiteX5" fmla="*/ 0 w 2330024"/>
                <a:gd name="connsiteY5" fmla="*/ 6865936 h 6954836"/>
                <a:gd name="connsiteX6" fmla="*/ 0 w 2330024"/>
                <a:gd name="connsiteY6" fmla="*/ 7936 h 6954836"/>
                <a:gd name="connsiteX0" fmla="*/ 0 w 2363292"/>
                <a:gd name="connsiteY0" fmla="*/ 7936 h 6954836"/>
                <a:gd name="connsiteX1" fmla="*/ 1189467 w 2363292"/>
                <a:gd name="connsiteY1" fmla="*/ 0 h 6954836"/>
                <a:gd name="connsiteX2" fmla="*/ 2363292 w 2363292"/>
                <a:gd name="connsiteY2" fmla="*/ 2859087 h 6954836"/>
                <a:gd name="connsiteX3" fmla="*/ 1355808 w 2363292"/>
                <a:gd name="connsiteY3" fmla="*/ 2098674 h 6954836"/>
                <a:gd name="connsiteX4" fmla="*/ 2047779 w 2363292"/>
                <a:gd name="connsiteY4" fmla="*/ 6954836 h 6954836"/>
                <a:gd name="connsiteX5" fmla="*/ 0 w 2363292"/>
                <a:gd name="connsiteY5" fmla="*/ 6865936 h 6954836"/>
                <a:gd name="connsiteX6" fmla="*/ 0 w 2363292"/>
                <a:gd name="connsiteY6" fmla="*/ 7936 h 69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292" h="6954836">
                  <a:moveTo>
                    <a:pt x="0" y="7936"/>
                  </a:moveTo>
                  <a:lnTo>
                    <a:pt x="1189467" y="0"/>
                  </a:lnTo>
                  <a:lnTo>
                    <a:pt x="2363292" y="2859087"/>
                  </a:lnTo>
                  <a:lnTo>
                    <a:pt x="1355808" y="2098674"/>
                  </a:lnTo>
                  <a:lnTo>
                    <a:pt x="2047779" y="6954836"/>
                  </a:lnTo>
                  <a:lnTo>
                    <a:pt x="0" y="6865936"/>
                  </a:lnTo>
                  <a:lnTo>
                    <a:pt x="0" y="7936"/>
                  </a:lnTo>
                  <a:close/>
                </a:path>
              </a:pathLst>
            </a:custGeom>
            <a:gradFill flip="none" rotWithShape="1">
              <a:gsLst>
                <a:gs pos="60000">
                  <a:srgbClr val="207A9F"/>
                </a:gs>
                <a:gs pos="0">
                  <a:srgbClr val="0EABDC"/>
                </a:gs>
                <a:gs pos="100000">
                  <a:srgbClr val="2F4F69"/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outerShdw blurRad="190500" dist="38100" algn="b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27C859-6A8F-4F9C-A544-C53C1DE9FE5D}"/>
                </a:ext>
              </a:extLst>
            </p:cNvPr>
            <p:cNvSpPr txBox="1"/>
            <p:nvPr/>
          </p:nvSpPr>
          <p:spPr>
            <a:xfrm>
              <a:off x="0" y="235356"/>
              <a:ext cx="2781300" cy="6463308"/>
            </a:xfrm>
            <a:prstGeom prst="rect">
              <a:avLst/>
            </a:prstGeom>
            <a:noFill/>
            <a:effectLst>
              <a:glow rad="736600">
                <a:schemeClr val="accent1">
                  <a:alpha val="40000"/>
                </a:schemeClr>
              </a:glow>
              <a:outerShdw blurRad="50800" dist="50800" dir="5400000" algn="ctr" rotWithShape="0">
                <a:schemeClr val="bg1">
                  <a:alpha val="18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Identifying Needs: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Carl prefers an intuitive booking system with upfront payment.</a:t>
              </a:r>
            </a:p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Platform Exploration: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Finds a platform offering upfront payment options.</a:t>
              </a:r>
            </a:p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Booking Process: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Navigates an intuitive booking system, pays upfront.</a:t>
              </a:r>
            </a:p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Payment Options: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Desires more payment options beyond upfront payment.</a:t>
              </a:r>
            </a:p>
            <a:p>
              <a:r>
                <a:rPr lang="en-US" sz="24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</a:rPr>
                <a:t>Feedback: </a:t>
              </a:r>
              <a:r>
                <a:rPr lang="en-US" dirty="0">
                  <a:solidFill>
                    <a:srgbClr val="EE853E"/>
                  </a:solidFill>
                  <a:latin typeface="Bahnschrift SemiBold" panose="020B0502040204020203" pitchFamily="34" charset="0"/>
                </a:rPr>
                <a:t>Provides feedback on payment options and continues using if expanded.</a:t>
              </a:r>
            </a:p>
            <a:p>
              <a:endParaRPr lang="en-US" dirty="0">
                <a:solidFill>
                  <a:srgbClr val="EE853E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E710E3-7AE7-429E-A6B3-921F1EECD33C}"/>
              </a:ext>
            </a:extLst>
          </p:cNvPr>
          <p:cNvSpPr txBox="1"/>
          <p:nvPr/>
        </p:nvSpPr>
        <p:spPr>
          <a:xfrm rot="919472">
            <a:off x="10513036" y="2564563"/>
            <a:ext cx="1000595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EE853E"/>
                </a:solidFill>
              </a:rPr>
              <a:t>Carl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9057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7A2C97-E4E8-429D-A6B9-98A0236E6AC7}"/>
              </a:ext>
            </a:extLst>
          </p:cNvPr>
          <p:cNvSpPr/>
          <p:nvPr/>
        </p:nvSpPr>
        <p:spPr>
          <a:xfrm rot="2059716">
            <a:off x="849604" y="433279"/>
            <a:ext cx="3415486" cy="12834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 </a:t>
            </a:r>
            <a:endParaRPr lang="en-US" sz="3600" dirty="0">
              <a:solidFill>
                <a:srgbClr val="7A8F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8B85A-1770-4133-9386-72752814113F}"/>
              </a:ext>
            </a:extLst>
          </p:cNvPr>
          <p:cNvSpPr/>
          <p:nvPr/>
        </p:nvSpPr>
        <p:spPr>
          <a:xfrm rot="18976396">
            <a:off x="5200347" y="73222"/>
            <a:ext cx="1508811" cy="75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err="1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Moodboard</a:t>
            </a:r>
            <a:r>
              <a:rPr lang="en-US" sz="2000" b="1" dirty="0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000" dirty="0">
              <a:solidFill>
                <a:srgbClr val="7A8F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AF5681-DAF8-483C-8FF9-2C3E23907072}"/>
              </a:ext>
            </a:extLst>
          </p:cNvPr>
          <p:cNvSpPr/>
          <p:nvPr/>
        </p:nvSpPr>
        <p:spPr>
          <a:xfrm rot="17689843">
            <a:off x="12292" y="3606648"/>
            <a:ext cx="2056974" cy="11510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err="1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Styleguide</a:t>
            </a:r>
            <a:r>
              <a:rPr lang="en-US" sz="3200" b="1" dirty="0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9050E-C792-4952-9C41-2609073C7FDF}"/>
              </a:ext>
            </a:extLst>
          </p:cNvPr>
          <p:cNvSpPr/>
          <p:nvPr/>
        </p:nvSpPr>
        <p:spPr>
          <a:xfrm rot="17184168">
            <a:off x="2176876" y="5494518"/>
            <a:ext cx="145229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 defTabSz="533400">
              <a:spcBef>
                <a:spcPct val="0"/>
              </a:spcBef>
            </a:pPr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000" b="1" dirty="0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 </a:t>
            </a:r>
            <a:r>
              <a:rPr lang="en-US" sz="1200" b="1" dirty="0"/>
              <a:t> </a:t>
            </a:r>
            <a:r>
              <a:rPr lang="en-US" sz="2000" b="1" dirty="0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E9E065-8C79-4F4C-84F5-114C551010E9}"/>
              </a:ext>
            </a:extLst>
          </p:cNvPr>
          <p:cNvSpPr/>
          <p:nvPr/>
        </p:nvSpPr>
        <p:spPr>
          <a:xfrm rot="4113700">
            <a:off x="9358260" y="5994693"/>
            <a:ext cx="145229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 defTabSz="533400">
              <a:spcBef>
                <a:spcPct val="0"/>
              </a:spcBef>
            </a:pPr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en-US" b="1" dirty="0">
                <a:solidFill>
                  <a:srgbClr val="7A8FAA"/>
                </a:solidFill>
              </a:rPr>
              <a:t>Testing</a:t>
            </a:r>
            <a:r>
              <a:rPr lang="en-US" sz="2000" b="1" dirty="0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/>
              <a:t> </a:t>
            </a:r>
            <a:r>
              <a:rPr lang="en-US" sz="2000" b="1" dirty="0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AC3BF-A72B-40C8-970E-7F46A787D927}"/>
              </a:ext>
            </a:extLst>
          </p:cNvPr>
          <p:cNvGrpSpPr/>
          <p:nvPr/>
        </p:nvGrpSpPr>
        <p:grpSpPr>
          <a:xfrm>
            <a:off x="3966484" y="2075260"/>
            <a:ext cx="5493689" cy="1569660"/>
            <a:chOff x="3187230" y="1958488"/>
            <a:chExt cx="5493689" cy="15696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185EF5-D8BE-4ACD-B0A4-0921110F6ADB}"/>
                </a:ext>
              </a:extLst>
            </p:cNvPr>
            <p:cNvSpPr txBox="1"/>
            <p:nvPr/>
          </p:nvSpPr>
          <p:spPr>
            <a:xfrm>
              <a:off x="3187230" y="1958488"/>
              <a:ext cx="5398439" cy="1569660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srgbClr val="254179">
                  <a:alpha val="4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6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rplGoth Bd BT" panose="020E0705020203020404" pitchFamily="34" charset="0"/>
                </a:rPr>
                <a:t>UI</a:t>
              </a:r>
              <a:endParaRPr lang="en-US" sz="9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d BT" panose="020E07050202030204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092ACC-B4E8-47BF-BF25-2FEA11BFA58A}"/>
                </a:ext>
              </a:extLst>
            </p:cNvPr>
            <p:cNvSpPr txBox="1"/>
            <p:nvPr/>
          </p:nvSpPr>
          <p:spPr>
            <a:xfrm>
              <a:off x="3282480" y="2881817"/>
              <a:ext cx="5398439" cy="646331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5">
                      <a:lumMod val="75000"/>
                    </a:schemeClr>
                  </a:solidFill>
                  <a:latin typeface="Brush738 BT" panose="03060802040406070304" pitchFamily="66" charset="0"/>
                </a:rPr>
                <a:t>phases</a:t>
              </a:r>
              <a:endParaRPr lang="en-US" sz="3600" dirty="0">
                <a:solidFill>
                  <a:schemeClr val="accent5">
                    <a:lumMod val="75000"/>
                  </a:schemeClr>
                </a:solidFill>
                <a:latin typeface="Brush738 BT" panose="03060802040406070304" pitchFamily="66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6427F14-7210-465D-BBD4-CA21B83DCB2C}"/>
              </a:ext>
            </a:extLst>
          </p:cNvPr>
          <p:cNvSpPr/>
          <p:nvPr/>
        </p:nvSpPr>
        <p:spPr>
          <a:xfrm rot="971503">
            <a:off x="10003138" y="2724064"/>
            <a:ext cx="18127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 defTabSz="533400">
              <a:spcBef>
                <a:spcPct val="0"/>
              </a:spcBef>
            </a:pPr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</a:t>
            </a:r>
            <a:r>
              <a:rPr lang="en-US" sz="2000" b="1" dirty="0">
                <a:solidFill>
                  <a:srgbClr val="7A8F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07904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1022</Words>
  <Application>Microsoft Office PowerPoint</Application>
  <PresentationFormat>Widescreen</PresentationFormat>
  <Paragraphs>181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Bahnschrift SemiBold</vt:lpstr>
      <vt:lpstr>Brush738 BT</vt:lpstr>
      <vt:lpstr>Calibri</vt:lpstr>
      <vt:lpstr>Calibri Light</vt:lpstr>
      <vt:lpstr>Consolas</vt:lpstr>
      <vt:lpstr>CopprplGoth Bd BT</vt:lpstr>
      <vt:lpstr>Courier New</vt:lpstr>
      <vt:lpstr>Wingdings</vt:lpstr>
      <vt:lpstr>Office Theme</vt:lpstr>
      <vt:lpstr>Presentation: Coworking Square  Room Booking Service </vt:lpstr>
      <vt:lpstr>click there to open feedback form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 your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Presentation: Coworking Square  Room Booking Service</dc:title>
  <dc:creator>227-1</dc:creator>
  <cp:lastModifiedBy>227-1</cp:lastModifiedBy>
  <cp:revision>32</cp:revision>
  <dcterms:created xsi:type="dcterms:W3CDTF">2024-07-06T15:12:57Z</dcterms:created>
  <dcterms:modified xsi:type="dcterms:W3CDTF">2024-07-08T10:44:10Z</dcterms:modified>
</cp:coreProperties>
</file>